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Average"/>
      <p:regular r:id="rId46"/>
    </p:embeddedFont>
    <p:embeddedFont>
      <p:font typeface="Oswald"/>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Average-regular.fntdata"/><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Oswald-bold.fntdata"/><Relationship Id="rId25" Type="http://schemas.openxmlformats.org/officeDocument/2006/relationships/slide" Target="slides/slide20.xml"/><Relationship Id="rId47" Type="http://schemas.openxmlformats.org/officeDocument/2006/relationships/font" Target="fonts/Oswald-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032aa0f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032aa0f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8032aa0f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032aa0f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 name="Google Shape;17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8032aa0f7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8032aa0f7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8032aa0f7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032aa0f7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777ef9ca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77ef9ca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8032aa0f7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032aa0f7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8041a5f8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041a5f8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041a5f8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041a5f8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032aa0f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032aa0f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77b0a1c5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77b0a1c5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77ef9ca8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77ef9ca8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77ef9ca8d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77ef9ca8d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777ef9ca8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77ef9ca8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77ef9ca8d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77ef9ca8d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77ef9ca8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77ef9ca8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77b0a1c5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77b0a1c5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8041a5f8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041a5f8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8032aa0f7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8032aa0f7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77b0a1c5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77b0a1c5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4d73512f3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4d73512f3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032aa0f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032aa0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84d73512f3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84d73512f3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 name="Shape 9"/>
        <p:cNvGrpSpPr/>
        <p:nvPr/>
      </p:nvGrpSpPr>
      <p:grpSpPr>
        <a:xfrm>
          <a:off x="0" y="0"/>
          <a:ext cx="0" cy="0"/>
          <a:chOff x="0" y="0"/>
          <a:chExt cx="0" cy="0"/>
        </a:xfrm>
      </p:grpSpPr>
      <p:sp>
        <p:nvSpPr>
          <p:cNvPr id="10" name="Google Shape;10;p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50" name="Google Shape;50;p1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2"/>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3" name="Google Shape;53;p12"/>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54" name="Google Shape;54;p1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1" name="Shape 11"/>
        <p:cNvGrpSpPr/>
        <p:nvPr/>
      </p:nvGrpSpPr>
      <p:grpSpPr>
        <a:xfrm>
          <a:off x="0" y="0"/>
          <a:ext cx="0" cy="0"/>
          <a:chOff x="0" y="0"/>
          <a:chExt cx="0" cy="0"/>
        </a:xfrm>
      </p:grpSpPr>
      <p:sp>
        <p:nvSpPr>
          <p:cNvPr id="12" name="Google Shape;12;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 name="Google Shape;13;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 name="Google Shape;14;p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4"/>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7" name="Google Shape;17;p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 name="Shape 18"/>
        <p:cNvGrpSpPr/>
        <p:nvPr/>
      </p:nvGrpSpPr>
      <p:grpSpPr>
        <a:xfrm>
          <a:off x="0" y="0"/>
          <a:ext cx="0" cy="0"/>
          <a:chOff x="0" y="0"/>
          <a:chExt cx="0" cy="0"/>
        </a:xfrm>
      </p:grpSpPr>
      <p:grpSp>
        <p:nvGrpSpPr>
          <p:cNvPr id="19" name="Google Shape;19;p5"/>
          <p:cNvGrpSpPr/>
          <p:nvPr/>
        </p:nvGrpSpPr>
        <p:grpSpPr>
          <a:xfrm>
            <a:off x="4350277" y="2855378"/>
            <a:ext cx="443589" cy="105632"/>
            <a:chOff x="4137525" y="2915950"/>
            <a:chExt cx="869100" cy="207000"/>
          </a:xfrm>
        </p:grpSpPr>
        <p:sp>
          <p:nvSpPr>
            <p:cNvPr id="20" name="Google Shape;20;p5"/>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5"/>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24" name="Google Shape;24;p5"/>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 name="Google Shape;25;p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8" name="Google Shape;28;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29" name="Google Shape;29;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0" name="Google Shape;30;p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 name="Google Shape;33;p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sp>
        <p:nvSpPr>
          <p:cNvPr id="35" name="Google Shape;35;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36" name="Google Shape;36;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37" name="Google Shape;37;p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9"/>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800"/>
              <a:buNone/>
              <a:defRPr sz="4800">
                <a:solidFill>
                  <a:schemeClr val="lt1"/>
                </a:solidFill>
              </a:defRPr>
            </a:lvl1pPr>
            <a:lvl2pPr lvl="1" rtl="0" algn="l">
              <a:lnSpc>
                <a:spcPct val="100000"/>
              </a:lnSpc>
              <a:spcBef>
                <a:spcPts val="0"/>
              </a:spcBef>
              <a:spcAft>
                <a:spcPts val="0"/>
              </a:spcAft>
              <a:buClr>
                <a:schemeClr val="lt1"/>
              </a:buClr>
              <a:buSzPts val="4800"/>
              <a:buNone/>
              <a:defRPr sz="4800">
                <a:solidFill>
                  <a:schemeClr val="lt1"/>
                </a:solidFill>
              </a:defRPr>
            </a:lvl2pPr>
            <a:lvl3pPr lvl="2" rtl="0" algn="l">
              <a:lnSpc>
                <a:spcPct val="100000"/>
              </a:lnSpc>
              <a:spcBef>
                <a:spcPts val="0"/>
              </a:spcBef>
              <a:spcAft>
                <a:spcPts val="0"/>
              </a:spcAft>
              <a:buClr>
                <a:schemeClr val="lt1"/>
              </a:buClr>
              <a:buSzPts val="4800"/>
              <a:buNone/>
              <a:defRPr sz="4800">
                <a:solidFill>
                  <a:schemeClr val="lt1"/>
                </a:solidFill>
              </a:defRPr>
            </a:lvl3pPr>
            <a:lvl4pPr lvl="3" rtl="0" algn="l">
              <a:lnSpc>
                <a:spcPct val="100000"/>
              </a:lnSpc>
              <a:spcBef>
                <a:spcPts val="0"/>
              </a:spcBef>
              <a:spcAft>
                <a:spcPts val="0"/>
              </a:spcAft>
              <a:buClr>
                <a:schemeClr val="lt1"/>
              </a:buClr>
              <a:buSzPts val="4800"/>
              <a:buNone/>
              <a:defRPr sz="4800">
                <a:solidFill>
                  <a:schemeClr val="lt1"/>
                </a:solidFill>
              </a:defRPr>
            </a:lvl4pPr>
            <a:lvl5pPr lvl="4" rtl="0" algn="l">
              <a:lnSpc>
                <a:spcPct val="100000"/>
              </a:lnSpc>
              <a:spcBef>
                <a:spcPts val="0"/>
              </a:spcBef>
              <a:spcAft>
                <a:spcPts val="0"/>
              </a:spcAft>
              <a:buClr>
                <a:schemeClr val="lt1"/>
              </a:buClr>
              <a:buSzPts val="4800"/>
              <a:buNone/>
              <a:defRPr sz="4800">
                <a:solidFill>
                  <a:schemeClr val="lt1"/>
                </a:solidFill>
              </a:defRPr>
            </a:lvl5pPr>
            <a:lvl6pPr lvl="5" rtl="0" algn="l">
              <a:lnSpc>
                <a:spcPct val="100000"/>
              </a:lnSpc>
              <a:spcBef>
                <a:spcPts val="0"/>
              </a:spcBef>
              <a:spcAft>
                <a:spcPts val="0"/>
              </a:spcAft>
              <a:buClr>
                <a:schemeClr val="lt1"/>
              </a:buClr>
              <a:buSzPts val="4800"/>
              <a:buNone/>
              <a:defRPr sz="4800">
                <a:solidFill>
                  <a:schemeClr val="lt1"/>
                </a:solidFill>
              </a:defRPr>
            </a:lvl6pPr>
            <a:lvl7pPr lvl="6" rtl="0" algn="l">
              <a:lnSpc>
                <a:spcPct val="100000"/>
              </a:lnSpc>
              <a:spcBef>
                <a:spcPts val="0"/>
              </a:spcBef>
              <a:spcAft>
                <a:spcPts val="0"/>
              </a:spcAft>
              <a:buClr>
                <a:schemeClr val="lt1"/>
              </a:buClr>
              <a:buSzPts val="4800"/>
              <a:buNone/>
              <a:defRPr sz="4800">
                <a:solidFill>
                  <a:schemeClr val="lt1"/>
                </a:solidFill>
              </a:defRPr>
            </a:lvl7pPr>
            <a:lvl8pPr lvl="7" rtl="0" algn="l">
              <a:lnSpc>
                <a:spcPct val="100000"/>
              </a:lnSpc>
              <a:spcBef>
                <a:spcPts val="0"/>
              </a:spcBef>
              <a:spcAft>
                <a:spcPts val="0"/>
              </a:spcAft>
              <a:buClr>
                <a:schemeClr val="lt1"/>
              </a:buClr>
              <a:buSzPts val="4800"/>
              <a:buNone/>
              <a:defRPr sz="4800">
                <a:solidFill>
                  <a:schemeClr val="lt1"/>
                </a:solidFill>
              </a:defRPr>
            </a:lvl8pPr>
            <a:lvl9pPr lvl="8" rtl="0" algn="l">
              <a:lnSpc>
                <a:spcPct val="100000"/>
              </a:lnSpc>
              <a:spcBef>
                <a:spcPts val="0"/>
              </a:spcBef>
              <a:spcAft>
                <a:spcPts val="0"/>
              </a:spcAft>
              <a:buClr>
                <a:schemeClr val="lt1"/>
              </a:buClr>
              <a:buSzPts val="4800"/>
              <a:buNone/>
              <a:defRPr sz="4800">
                <a:solidFill>
                  <a:schemeClr val="lt1"/>
                </a:solidFill>
              </a:defRPr>
            </a:lvl9pPr>
          </a:lstStyle>
          <a:p/>
        </p:txBody>
      </p:sp>
      <p:sp>
        <p:nvSpPr>
          <p:cNvPr id="40" name="Google Shape;40;p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10"/>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10"/>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10"/>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45" name="Google Shape;45;p10"/>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6" name="Google Shape;46;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1600"/>
              </a:spcBef>
              <a:spcAft>
                <a:spcPts val="0"/>
              </a:spcAft>
              <a:buClr>
                <a:schemeClr val="lt1"/>
              </a:buClr>
              <a:buSzPts val="1400"/>
              <a:buChar char="○"/>
              <a:defRPr>
                <a:solidFill>
                  <a:schemeClr val="lt1"/>
                </a:solidFill>
              </a:defRPr>
            </a:lvl2pPr>
            <a:lvl3pPr indent="-317500" lvl="2" marL="1371600" rtl="0" algn="l">
              <a:lnSpc>
                <a:spcPct val="115000"/>
              </a:lnSpc>
              <a:spcBef>
                <a:spcPts val="1600"/>
              </a:spcBef>
              <a:spcAft>
                <a:spcPts val="0"/>
              </a:spcAft>
              <a:buClr>
                <a:schemeClr val="lt1"/>
              </a:buClr>
              <a:buSzPts val="1400"/>
              <a:buChar char="■"/>
              <a:defRPr>
                <a:solidFill>
                  <a:schemeClr val="lt1"/>
                </a:solidFill>
              </a:defRPr>
            </a:lvl3pPr>
            <a:lvl4pPr indent="-317500" lvl="3" marL="1828800" rtl="0" algn="l">
              <a:lnSpc>
                <a:spcPct val="115000"/>
              </a:lnSpc>
              <a:spcBef>
                <a:spcPts val="1600"/>
              </a:spcBef>
              <a:spcAft>
                <a:spcPts val="0"/>
              </a:spcAft>
              <a:buClr>
                <a:schemeClr val="lt1"/>
              </a:buClr>
              <a:buSzPts val="1400"/>
              <a:buChar char="●"/>
              <a:defRPr>
                <a:solidFill>
                  <a:schemeClr val="lt1"/>
                </a:solidFill>
              </a:defRPr>
            </a:lvl4pPr>
            <a:lvl5pPr indent="-317500" lvl="4" marL="2286000" rtl="0" algn="l">
              <a:lnSpc>
                <a:spcPct val="115000"/>
              </a:lnSpc>
              <a:spcBef>
                <a:spcPts val="1600"/>
              </a:spcBef>
              <a:spcAft>
                <a:spcPts val="0"/>
              </a:spcAft>
              <a:buClr>
                <a:schemeClr val="lt1"/>
              </a:buClr>
              <a:buSzPts val="1400"/>
              <a:buChar char="○"/>
              <a:defRPr>
                <a:solidFill>
                  <a:schemeClr val="lt1"/>
                </a:solidFill>
              </a:defRPr>
            </a:lvl5pPr>
            <a:lvl6pPr indent="-317500" lvl="5" marL="2743200" rtl="0" algn="l">
              <a:lnSpc>
                <a:spcPct val="115000"/>
              </a:lnSpc>
              <a:spcBef>
                <a:spcPts val="1600"/>
              </a:spcBef>
              <a:spcAft>
                <a:spcPts val="0"/>
              </a:spcAft>
              <a:buClr>
                <a:schemeClr val="lt1"/>
              </a:buClr>
              <a:buSzPts val="1400"/>
              <a:buChar char="■"/>
              <a:defRPr>
                <a:solidFill>
                  <a:schemeClr val="lt1"/>
                </a:solidFill>
              </a:defRPr>
            </a:lvl6pPr>
            <a:lvl7pPr indent="-317500" lvl="6" marL="3200400" rtl="0" algn="l">
              <a:lnSpc>
                <a:spcPct val="115000"/>
              </a:lnSpc>
              <a:spcBef>
                <a:spcPts val="1600"/>
              </a:spcBef>
              <a:spcAft>
                <a:spcPts val="0"/>
              </a:spcAft>
              <a:buClr>
                <a:schemeClr val="lt1"/>
              </a:buClr>
              <a:buSzPts val="1400"/>
              <a:buChar char="●"/>
              <a:defRPr>
                <a:solidFill>
                  <a:schemeClr val="lt1"/>
                </a:solidFill>
              </a:defRPr>
            </a:lvl7pPr>
            <a:lvl8pPr indent="-317500" lvl="7" marL="3657600" rtl="0" algn="l">
              <a:lnSpc>
                <a:spcPct val="115000"/>
              </a:lnSpc>
              <a:spcBef>
                <a:spcPts val="1600"/>
              </a:spcBef>
              <a:spcAft>
                <a:spcPts val="0"/>
              </a:spcAft>
              <a:buClr>
                <a:schemeClr val="lt1"/>
              </a:buClr>
              <a:buSzPts val="1400"/>
              <a:buChar char="○"/>
              <a:defRPr>
                <a:solidFill>
                  <a:schemeClr val="lt1"/>
                </a:solidFill>
              </a:defRPr>
            </a:lvl8pPr>
            <a:lvl9pPr indent="-317500" lvl="8" marL="4114800" rtl="0" algn="l">
              <a:lnSpc>
                <a:spcPct val="115000"/>
              </a:lnSpc>
              <a:spcBef>
                <a:spcPts val="1600"/>
              </a:spcBef>
              <a:spcAft>
                <a:spcPts val="1600"/>
              </a:spcAft>
              <a:buClr>
                <a:schemeClr val="lt1"/>
              </a:buClr>
              <a:buSzPts val="1400"/>
              <a:buChar char="■"/>
              <a:defRPr>
                <a:solidFill>
                  <a:schemeClr val="lt1"/>
                </a:solidFill>
              </a:defRPr>
            </a:lvl9pPr>
          </a:lstStyle>
          <a:p/>
        </p:txBody>
      </p:sp>
      <p:sp>
        <p:nvSpPr>
          <p:cNvPr id="47" name="Google Shape;47;p1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1600"/>
              </a:spcBef>
              <a:spcAft>
                <a:spcPts val="160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gif"/><Relationship Id="rId4" Type="http://schemas.openxmlformats.org/officeDocument/2006/relationships/image" Target="../media/image15.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github.com/nipun24/waste-classificati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tensorflow.org/tutorials/images/cnn" TargetMode="External"/><Relationship Id="rId4" Type="http://schemas.openxmlformats.org/officeDocument/2006/relationships/hyperlink" Target="https://www.tensorflow.org/tutorials/images/classification" TargetMode="External"/><Relationship Id="rId5" Type="http://schemas.openxmlformats.org/officeDocument/2006/relationships/hyperlink" Target="https://blog.keras.io/building-powerful-image-classification-models-using-very-little-data.html" TargetMode="External"/><Relationship Id="rId6" Type="http://schemas.openxmlformats.org/officeDocument/2006/relationships/hyperlink" Target="https://www.tensorflow.org/tensorboard/get_started" TargetMode="External"/><Relationship Id="rId7" Type="http://schemas.openxmlformats.org/officeDocument/2006/relationships/hyperlink" Target="https://www.kaggle.com/techsash/waste-classification-data" TargetMode="External"/><Relationship Id="rId8" Type="http://schemas.openxmlformats.org/officeDocument/2006/relationships/hyperlink" Target="https://developers.google.com/machine-learning/practica/image-classification/convolutional-neural-network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ieeexplore.ieee.org/stamp/stamp.jsp?tp=&amp;arnumber=726791&amp;isnumber=1564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ieeexplore.ieee.org/stamp/stamp.jsp?tp=&amp;arnumber=8078730&amp;isnumber=807867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kaggle.com/techsash/waste-classification-data" TargetMode="External"/><Relationship Id="rId4" Type="http://schemas.openxmlformats.org/officeDocument/2006/relationships/image" Target="../media/image3.png"/><Relationship Id="rId9"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46.png"/><Relationship Id="rId7" Type="http://schemas.openxmlformats.org/officeDocument/2006/relationships/image" Target="../media/image28.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idx="4294967295" type="ctrTitle"/>
          </p:nvPr>
        </p:nvSpPr>
        <p:spPr>
          <a:xfrm>
            <a:off x="1273400" y="1526100"/>
            <a:ext cx="6531900" cy="14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000"/>
              <a:buFont typeface="Oswald"/>
              <a:buNone/>
            </a:pPr>
            <a:r>
              <a:rPr lang="en" sz="4000"/>
              <a:t>Waste classification using Computer Vision👀</a:t>
            </a:r>
            <a:endParaRPr b="0" i="0" sz="4000" u="none" cap="none" strike="noStrike">
              <a:solidFill>
                <a:schemeClr val="dk1"/>
              </a:solidFill>
              <a:latin typeface="Oswald"/>
              <a:ea typeface="Oswald"/>
              <a:cs typeface="Oswald"/>
              <a:sym typeface="Oswald"/>
            </a:endParaRPr>
          </a:p>
        </p:txBody>
      </p:sp>
      <p:sp>
        <p:nvSpPr>
          <p:cNvPr id="60" name="Google Shape;60;p13"/>
          <p:cNvSpPr txBox="1"/>
          <p:nvPr>
            <p:ph idx="4294967295" type="subTitle"/>
          </p:nvPr>
        </p:nvSpPr>
        <p:spPr>
          <a:xfrm>
            <a:off x="1858700" y="3413142"/>
            <a:ext cx="5361300" cy="107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accent3"/>
              </a:buClr>
              <a:buSzPts val="1800"/>
              <a:buFont typeface="Average"/>
              <a:buNone/>
            </a:pPr>
            <a:r>
              <a:rPr i="0" lang="en" sz="1600" u="none" cap="none" strike="noStrike">
                <a:solidFill>
                  <a:schemeClr val="accent3"/>
                </a:solidFill>
                <a:latin typeface="Oswald"/>
                <a:ea typeface="Oswald"/>
                <a:cs typeface="Oswald"/>
                <a:sym typeface="Oswald"/>
              </a:rPr>
              <a:t>Group 6</a:t>
            </a:r>
            <a:endParaRPr sz="1600">
              <a:latin typeface="Oswald"/>
              <a:ea typeface="Oswald"/>
              <a:cs typeface="Oswald"/>
              <a:sym typeface="Oswald"/>
            </a:endParaRPr>
          </a:p>
          <a:p>
            <a:pPr indent="0" lvl="0" marL="0" marR="0" rtl="0" algn="ctr">
              <a:lnSpc>
                <a:spcPct val="115000"/>
              </a:lnSpc>
              <a:spcBef>
                <a:spcPts val="0"/>
              </a:spcBef>
              <a:spcAft>
                <a:spcPts val="0"/>
              </a:spcAft>
              <a:buClr>
                <a:schemeClr val="accent3"/>
              </a:buClr>
              <a:buSzPts val="1800"/>
              <a:buFont typeface="Average"/>
              <a:buNone/>
            </a:pPr>
            <a:r>
              <a:rPr lang="en" sz="1600">
                <a:latin typeface="Oswald"/>
                <a:ea typeface="Oswald"/>
                <a:cs typeface="Oswald"/>
                <a:sym typeface="Oswald"/>
              </a:rPr>
              <a:t>[ Nipun Haldar, Rahul Hebbar, Hargovind Singh ]</a:t>
            </a:r>
            <a:endParaRPr sz="1600">
              <a:latin typeface="Oswald"/>
              <a:ea typeface="Oswald"/>
              <a:cs typeface="Oswald"/>
              <a:sym typeface="Oswald"/>
            </a:endParaRPr>
          </a:p>
          <a:p>
            <a:pPr indent="0" lvl="0" marL="0" marR="0" rtl="0" algn="ctr">
              <a:lnSpc>
                <a:spcPct val="115000"/>
              </a:lnSpc>
              <a:spcBef>
                <a:spcPts val="1600"/>
              </a:spcBef>
              <a:spcAft>
                <a:spcPts val="0"/>
              </a:spcAft>
              <a:buClr>
                <a:schemeClr val="accent3"/>
              </a:buClr>
              <a:buSzPts val="1800"/>
              <a:buFont typeface="Average"/>
              <a:buNone/>
            </a:pPr>
            <a:r>
              <a:rPr i="0" lang="en" sz="1600" u="none" cap="none" strike="noStrike">
                <a:solidFill>
                  <a:schemeClr val="accent3"/>
                </a:solidFill>
                <a:latin typeface="Oswald"/>
                <a:ea typeface="Oswald"/>
                <a:cs typeface="Oswald"/>
                <a:sym typeface="Oswald"/>
              </a:rPr>
              <a:t>Mentor - Dr. M. Senthil Sivakumar</a:t>
            </a:r>
            <a:endParaRPr b="1" i="0" sz="1450" u="none" cap="none" strike="noStrike">
              <a:solidFill>
                <a:srgbClr val="333333"/>
              </a:solidFill>
              <a:highlight>
                <a:srgbClr val="F1F1F1"/>
              </a:highlight>
              <a:latin typeface="Oswald"/>
              <a:ea typeface="Oswald"/>
              <a:cs typeface="Oswald"/>
              <a:sym typeface="Oswald"/>
            </a:endParaRPr>
          </a:p>
          <a:p>
            <a:pPr indent="0" lvl="0" marL="0" marR="0" rtl="0" algn="ctr">
              <a:lnSpc>
                <a:spcPct val="115000"/>
              </a:lnSpc>
              <a:spcBef>
                <a:spcPts val="1600"/>
              </a:spcBef>
              <a:spcAft>
                <a:spcPts val="1600"/>
              </a:spcAft>
              <a:buClr>
                <a:schemeClr val="accent3"/>
              </a:buClr>
              <a:buSzPts val="1800"/>
              <a:buFont typeface="Average"/>
              <a:buNone/>
            </a:pPr>
            <a:r>
              <a:t/>
            </a:r>
            <a:endParaRPr i="0" sz="1800" u="none" cap="none" strike="noStrike">
              <a:solidFill>
                <a:schemeClr val="accent3"/>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mt="39000"/>
          </a:blip>
          <a:stretch>
            <a:fillRect/>
          </a:stretch>
        </p:blipFill>
        <p:spPr>
          <a:xfrm>
            <a:off x="-6232" y="0"/>
            <a:ext cx="9143985" cy="5143500"/>
          </a:xfrm>
          <a:prstGeom prst="rect">
            <a:avLst/>
          </a:prstGeom>
          <a:noFill/>
          <a:ln>
            <a:noFill/>
          </a:ln>
        </p:spPr>
      </p:pic>
      <p:sp>
        <p:nvSpPr>
          <p:cNvPr id="133" name="Google Shape;133;p22"/>
          <p:cNvSpPr txBox="1"/>
          <p:nvPr>
            <p:ph type="title"/>
          </p:nvPr>
        </p:nvSpPr>
        <p:spPr>
          <a:xfrm>
            <a:off x="671250" y="1609625"/>
            <a:ext cx="7852200" cy="64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Code Walkthrough</a:t>
            </a:r>
            <a:endParaRPr/>
          </a:p>
        </p:txBody>
      </p:sp>
      <p:sp>
        <p:nvSpPr>
          <p:cNvPr id="134" name="Google Shape;134;p22"/>
          <p:cNvSpPr txBox="1"/>
          <p:nvPr/>
        </p:nvSpPr>
        <p:spPr>
          <a:xfrm>
            <a:off x="2092200" y="2568400"/>
            <a:ext cx="5010300" cy="118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Oswald"/>
                <a:ea typeface="Oswald"/>
                <a:cs typeface="Oswald"/>
                <a:sym typeface="Oswald"/>
              </a:rPr>
              <a:t>Just 50 lines of code to achieve ~88% accuracy on an augmented dataset of 2,50,000 images!</a:t>
            </a:r>
            <a:endParaRPr sz="1800">
              <a:solidFill>
                <a:schemeClr val="accent6"/>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1052550" y="393750"/>
            <a:ext cx="7038900" cy="67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Importing libraries</a:t>
            </a:r>
            <a:endParaRPr/>
          </a:p>
        </p:txBody>
      </p:sp>
      <p:sp>
        <p:nvSpPr>
          <p:cNvPr id="140" name="Google Shape;140;p23"/>
          <p:cNvSpPr txBox="1"/>
          <p:nvPr>
            <p:ph idx="1" type="body"/>
          </p:nvPr>
        </p:nvSpPr>
        <p:spPr>
          <a:xfrm>
            <a:off x="545227" y="3104940"/>
            <a:ext cx="8053546" cy="1225229"/>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Clr>
                <a:schemeClr val="lt2"/>
              </a:buClr>
              <a:buSzPts val="1800"/>
              <a:buFont typeface="Average"/>
              <a:buChar char="‒"/>
            </a:pPr>
            <a:r>
              <a:rPr b="1" i="1" lang="en">
                <a:solidFill>
                  <a:schemeClr val="lt2"/>
                </a:solidFill>
                <a:latin typeface="Oswald"/>
                <a:ea typeface="Oswald"/>
                <a:cs typeface="Oswald"/>
                <a:sym typeface="Oswald"/>
              </a:rPr>
              <a:t>z</a:t>
            </a:r>
            <a:r>
              <a:rPr b="1" i="1" lang="en">
                <a:solidFill>
                  <a:schemeClr val="lt2"/>
                </a:solidFill>
                <a:latin typeface="Oswald"/>
                <a:ea typeface="Oswald"/>
                <a:cs typeface="Oswald"/>
                <a:sym typeface="Oswald"/>
              </a:rPr>
              <a:t>ipfile </a:t>
            </a:r>
            <a:r>
              <a:rPr lang="en">
                <a:solidFill>
                  <a:schemeClr val="lt2"/>
                </a:solidFill>
                <a:latin typeface="Oswald"/>
                <a:ea typeface="Oswald"/>
                <a:cs typeface="Oswald"/>
                <a:sym typeface="Oswald"/>
              </a:rPr>
              <a:t>: extract the dataset</a:t>
            </a:r>
            <a:endParaRPr>
              <a:solidFill>
                <a:schemeClr val="lt2"/>
              </a:solidFill>
              <a:latin typeface="Oswald"/>
              <a:ea typeface="Oswald"/>
              <a:cs typeface="Oswald"/>
              <a:sym typeface="Oswald"/>
            </a:endParaRPr>
          </a:p>
          <a:p>
            <a:pPr indent="-285750" lvl="0" marL="285750" rtl="0" algn="l">
              <a:lnSpc>
                <a:spcPct val="115000"/>
              </a:lnSpc>
              <a:spcBef>
                <a:spcPts val="0"/>
              </a:spcBef>
              <a:spcAft>
                <a:spcPts val="0"/>
              </a:spcAft>
              <a:buClr>
                <a:schemeClr val="lt2"/>
              </a:buClr>
              <a:buSzPts val="1800"/>
              <a:buFont typeface="Average"/>
              <a:buChar char="‒"/>
            </a:pPr>
            <a:r>
              <a:rPr b="1" i="1" lang="en">
                <a:solidFill>
                  <a:schemeClr val="lt2"/>
                </a:solidFill>
                <a:latin typeface="Oswald"/>
                <a:ea typeface="Oswald"/>
                <a:cs typeface="Oswald"/>
                <a:sym typeface="Oswald"/>
              </a:rPr>
              <a:t>t</a:t>
            </a:r>
            <a:r>
              <a:rPr b="1" i="1" lang="en">
                <a:solidFill>
                  <a:schemeClr val="lt2"/>
                </a:solidFill>
                <a:latin typeface="Oswald"/>
                <a:ea typeface="Oswald"/>
                <a:cs typeface="Oswald"/>
                <a:sym typeface="Oswald"/>
              </a:rPr>
              <a:t>ensorflow </a:t>
            </a:r>
            <a:r>
              <a:rPr lang="en">
                <a:solidFill>
                  <a:schemeClr val="lt2"/>
                </a:solidFill>
                <a:latin typeface="Oswald"/>
                <a:ea typeface="Oswald"/>
                <a:cs typeface="Oswald"/>
                <a:sym typeface="Oswald"/>
              </a:rPr>
              <a:t>: preprocessing, data augmentation, building the neural network</a:t>
            </a:r>
            <a:endParaRPr>
              <a:solidFill>
                <a:schemeClr val="lt2"/>
              </a:solidFill>
              <a:latin typeface="Oswald"/>
              <a:ea typeface="Oswald"/>
              <a:cs typeface="Oswald"/>
              <a:sym typeface="Oswald"/>
            </a:endParaRPr>
          </a:p>
          <a:p>
            <a:pPr indent="0" lvl="0" marL="0" rtl="0" algn="l">
              <a:lnSpc>
                <a:spcPct val="115000"/>
              </a:lnSpc>
              <a:spcBef>
                <a:spcPts val="0"/>
              </a:spcBef>
              <a:spcAft>
                <a:spcPts val="0"/>
              </a:spcAft>
              <a:buSzPts val="1800"/>
              <a:buNone/>
            </a:pPr>
            <a:r>
              <a:t/>
            </a:r>
            <a:endParaRPr>
              <a:solidFill>
                <a:schemeClr val="lt2"/>
              </a:solidFill>
              <a:latin typeface="Oswald"/>
              <a:ea typeface="Oswald"/>
              <a:cs typeface="Oswald"/>
              <a:sym typeface="Oswald"/>
            </a:endParaRPr>
          </a:p>
          <a:p>
            <a:pPr indent="0" lvl="0" marL="0" rtl="0" algn="l">
              <a:lnSpc>
                <a:spcPct val="115000"/>
              </a:lnSpc>
              <a:spcBef>
                <a:spcPts val="0"/>
              </a:spcBef>
              <a:spcAft>
                <a:spcPts val="1600"/>
              </a:spcAft>
              <a:buSzPts val="1800"/>
              <a:buNone/>
            </a:pPr>
            <a:r>
              <a:t/>
            </a:r>
            <a:endParaRPr>
              <a:solidFill>
                <a:schemeClr val="lt2"/>
              </a:solidFill>
              <a:latin typeface="Oswald"/>
              <a:ea typeface="Oswald"/>
              <a:cs typeface="Oswald"/>
              <a:sym typeface="Oswald"/>
            </a:endParaRPr>
          </a:p>
        </p:txBody>
      </p:sp>
      <p:pic>
        <p:nvPicPr>
          <p:cNvPr id="141" name="Google Shape;141;p23"/>
          <p:cNvPicPr preferRelativeResize="0"/>
          <p:nvPr/>
        </p:nvPicPr>
        <p:blipFill rotWithShape="1">
          <a:blip r:embed="rId3">
            <a:alphaModFix/>
          </a:blip>
          <a:srcRect b="22063" l="0" r="0" t="19716"/>
          <a:stretch/>
        </p:blipFill>
        <p:spPr>
          <a:xfrm>
            <a:off x="1513573" y="1215180"/>
            <a:ext cx="6116854" cy="1527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Extracting the dataset</a:t>
            </a:r>
            <a:endParaRPr/>
          </a:p>
        </p:txBody>
      </p:sp>
      <p:sp>
        <p:nvSpPr>
          <p:cNvPr id="147" name="Google Shape;147;p24"/>
          <p:cNvSpPr txBox="1"/>
          <p:nvPr>
            <p:ph idx="1" type="body"/>
          </p:nvPr>
        </p:nvSpPr>
        <p:spPr>
          <a:xfrm>
            <a:off x="311700" y="3352350"/>
            <a:ext cx="8520600" cy="911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lang="en" sz="2000">
                <a:latin typeface="Oswald"/>
                <a:ea typeface="Oswald"/>
                <a:cs typeface="Oswald"/>
                <a:sym typeface="Oswald"/>
              </a:rPr>
              <a:t>Create a </a:t>
            </a:r>
            <a:r>
              <a:rPr b="1" i="1" lang="en" sz="2000">
                <a:latin typeface="Oswald"/>
                <a:ea typeface="Oswald"/>
                <a:cs typeface="Oswald"/>
                <a:sym typeface="Oswald"/>
              </a:rPr>
              <a:t>ZipFile </a:t>
            </a:r>
            <a:r>
              <a:rPr lang="en" sz="2000">
                <a:latin typeface="Oswald"/>
                <a:ea typeface="Oswald"/>
                <a:cs typeface="Oswald"/>
                <a:sym typeface="Oswald"/>
              </a:rPr>
              <a:t>object and extract the Dataset</a:t>
            </a:r>
            <a:endParaRPr sz="2000">
              <a:latin typeface="Oswald"/>
              <a:ea typeface="Oswald"/>
              <a:cs typeface="Oswald"/>
              <a:sym typeface="Oswald"/>
            </a:endParaRPr>
          </a:p>
        </p:txBody>
      </p:sp>
      <p:pic>
        <p:nvPicPr>
          <p:cNvPr id="148" name="Google Shape;148;p24"/>
          <p:cNvPicPr preferRelativeResize="0"/>
          <p:nvPr/>
        </p:nvPicPr>
        <p:blipFill rotWithShape="1">
          <a:blip r:embed="rId3">
            <a:alphaModFix/>
          </a:blip>
          <a:srcRect b="16053" l="0" r="0" t="14177"/>
          <a:stretch/>
        </p:blipFill>
        <p:spPr>
          <a:xfrm>
            <a:off x="1801550" y="1356025"/>
            <a:ext cx="5540901" cy="1658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Underfitting and Overfitting</a:t>
            </a:r>
            <a:endParaRPr/>
          </a:p>
        </p:txBody>
      </p:sp>
      <p:pic>
        <p:nvPicPr>
          <p:cNvPr id="154" name="Google Shape;154;p25"/>
          <p:cNvPicPr preferRelativeResize="0"/>
          <p:nvPr/>
        </p:nvPicPr>
        <p:blipFill>
          <a:blip r:embed="rId3">
            <a:alphaModFix/>
          </a:blip>
          <a:stretch>
            <a:fillRect/>
          </a:stretch>
        </p:blipFill>
        <p:spPr>
          <a:xfrm>
            <a:off x="311700" y="1412391"/>
            <a:ext cx="8520601" cy="29613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Augmentation</a:t>
            </a:r>
            <a:endParaRPr/>
          </a:p>
        </p:txBody>
      </p:sp>
      <p:pic>
        <p:nvPicPr>
          <p:cNvPr id="160" name="Google Shape;160;p26"/>
          <p:cNvPicPr preferRelativeResize="0"/>
          <p:nvPr/>
        </p:nvPicPr>
        <p:blipFill>
          <a:blip r:embed="rId3">
            <a:alphaModFix/>
          </a:blip>
          <a:stretch>
            <a:fillRect/>
          </a:stretch>
        </p:blipFill>
        <p:spPr>
          <a:xfrm>
            <a:off x="1289410" y="1121425"/>
            <a:ext cx="6565175" cy="3569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710550" y="192525"/>
            <a:ext cx="7505700" cy="67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Creating a image augmentor instance</a:t>
            </a:r>
            <a:endParaRPr/>
          </a:p>
        </p:txBody>
      </p:sp>
      <p:sp>
        <p:nvSpPr>
          <p:cNvPr id="166" name="Google Shape;166;p27"/>
          <p:cNvSpPr txBox="1"/>
          <p:nvPr>
            <p:ph idx="1" type="body"/>
          </p:nvPr>
        </p:nvSpPr>
        <p:spPr>
          <a:xfrm>
            <a:off x="348300" y="3133500"/>
            <a:ext cx="8447400" cy="145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b="1" i="1" lang="en">
                <a:latin typeface="Oswald"/>
                <a:ea typeface="Oswald"/>
                <a:cs typeface="Oswald"/>
                <a:sym typeface="Oswald"/>
              </a:rPr>
              <a:t>ImageDataGenerator </a:t>
            </a:r>
            <a:r>
              <a:rPr lang="en">
                <a:latin typeface="Oswald"/>
                <a:ea typeface="Oswald"/>
                <a:cs typeface="Oswald"/>
                <a:sym typeface="Oswald"/>
              </a:rPr>
              <a:t>generates batches of tensor image data with real-time data augmentation.</a:t>
            </a:r>
            <a:endParaRPr>
              <a:latin typeface="Oswald"/>
              <a:ea typeface="Oswald"/>
              <a:cs typeface="Oswald"/>
              <a:sym typeface="Oswald"/>
            </a:endParaRPr>
          </a:p>
          <a:p>
            <a:pPr indent="0" lvl="0" marL="0" rtl="0" algn="l">
              <a:lnSpc>
                <a:spcPct val="100000"/>
              </a:lnSpc>
              <a:spcBef>
                <a:spcPts val="0"/>
              </a:spcBef>
              <a:spcAft>
                <a:spcPts val="0"/>
              </a:spcAft>
              <a:buSzPts val="1800"/>
              <a:buNone/>
            </a:pPr>
            <a:r>
              <a:t/>
            </a:r>
            <a:endParaRPr>
              <a:latin typeface="Oswald"/>
              <a:ea typeface="Oswald"/>
              <a:cs typeface="Oswald"/>
              <a:sym typeface="Oswald"/>
            </a:endParaRPr>
          </a:p>
          <a:p>
            <a:pPr indent="-285750" lvl="0" marL="285750" rtl="0" algn="l">
              <a:spcBef>
                <a:spcPts val="0"/>
              </a:spcBef>
              <a:spcAft>
                <a:spcPts val="0"/>
              </a:spcAft>
              <a:buSzPts val="1800"/>
              <a:buChar char="‒"/>
            </a:pPr>
            <a:r>
              <a:rPr b="1" i="1" lang="en">
                <a:latin typeface="Oswald"/>
                <a:ea typeface="Oswald"/>
                <a:cs typeface="Oswald"/>
                <a:sym typeface="Oswald"/>
              </a:rPr>
              <a:t>train_datagen </a:t>
            </a:r>
            <a:r>
              <a:rPr b="1" lang="en">
                <a:latin typeface="Oswald"/>
                <a:ea typeface="Oswald"/>
                <a:cs typeface="Oswald"/>
                <a:sym typeface="Oswald"/>
              </a:rPr>
              <a:t>:</a:t>
            </a:r>
            <a:r>
              <a:rPr b="1" i="1" lang="en">
                <a:latin typeface="Oswald"/>
                <a:ea typeface="Oswald"/>
                <a:cs typeface="Oswald"/>
                <a:sym typeface="Oswald"/>
              </a:rPr>
              <a:t> </a:t>
            </a:r>
            <a:r>
              <a:rPr lang="en">
                <a:latin typeface="Oswald"/>
                <a:ea typeface="Oswald"/>
                <a:cs typeface="Oswald"/>
                <a:sym typeface="Oswald"/>
              </a:rPr>
              <a:t>generates </a:t>
            </a:r>
            <a:r>
              <a:rPr lang="en">
                <a:latin typeface="Oswald"/>
                <a:ea typeface="Oswald"/>
                <a:cs typeface="Oswald"/>
                <a:sym typeface="Oswald"/>
              </a:rPr>
              <a:t>batches</a:t>
            </a:r>
            <a:r>
              <a:rPr lang="en">
                <a:latin typeface="Oswald"/>
                <a:ea typeface="Oswald"/>
                <a:cs typeface="Oswald"/>
                <a:sym typeface="Oswald"/>
              </a:rPr>
              <a:t> of images with</a:t>
            </a:r>
            <a:r>
              <a:rPr i="1" lang="en">
                <a:latin typeface="Oswald"/>
                <a:ea typeface="Oswald"/>
                <a:cs typeface="Oswald"/>
                <a:sym typeface="Oswald"/>
              </a:rPr>
              <a:t> shear, zoom and flips </a:t>
            </a:r>
            <a:r>
              <a:rPr lang="en">
                <a:latin typeface="Oswald"/>
                <a:ea typeface="Oswald"/>
                <a:cs typeface="Oswald"/>
                <a:sym typeface="Oswald"/>
              </a:rPr>
              <a:t>randomly.</a:t>
            </a:r>
            <a:endParaRPr>
              <a:latin typeface="Oswald"/>
              <a:ea typeface="Oswald"/>
              <a:cs typeface="Oswald"/>
              <a:sym typeface="Oswald"/>
            </a:endParaRPr>
          </a:p>
          <a:p>
            <a:pPr indent="-285750" lvl="0" marL="285750" rtl="0" algn="l">
              <a:spcBef>
                <a:spcPts val="0"/>
              </a:spcBef>
              <a:spcAft>
                <a:spcPts val="0"/>
              </a:spcAft>
              <a:buSzPts val="1800"/>
              <a:buChar char="‒"/>
            </a:pPr>
            <a:r>
              <a:rPr b="1" i="1" lang="en">
                <a:latin typeface="Oswald"/>
                <a:ea typeface="Oswald"/>
                <a:cs typeface="Oswald"/>
                <a:sym typeface="Oswald"/>
              </a:rPr>
              <a:t>test_datagen </a:t>
            </a:r>
            <a:r>
              <a:rPr b="1" lang="en">
                <a:latin typeface="Oswald"/>
                <a:ea typeface="Oswald"/>
                <a:cs typeface="Oswald"/>
                <a:sym typeface="Oswald"/>
              </a:rPr>
              <a:t>: </a:t>
            </a:r>
            <a:r>
              <a:rPr lang="en">
                <a:latin typeface="Oswald"/>
                <a:ea typeface="Oswald"/>
                <a:cs typeface="Oswald"/>
                <a:sym typeface="Oswald"/>
              </a:rPr>
              <a:t>generates batches of images and normalizes the pixel values.</a:t>
            </a:r>
            <a:endParaRPr>
              <a:latin typeface="Oswald"/>
              <a:ea typeface="Oswald"/>
              <a:cs typeface="Oswald"/>
              <a:sym typeface="Oswald"/>
            </a:endParaRPr>
          </a:p>
        </p:txBody>
      </p:sp>
      <p:pic>
        <p:nvPicPr>
          <p:cNvPr id="167" name="Google Shape;167;p27"/>
          <p:cNvPicPr preferRelativeResize="0"/>
          <p:nvPr/>
        </p:nvPicPr>
        <p:blipFill rotWithShape="1">
          <a:blip r:embed="rId3">
            <a:alphaModFix/>
          </a:blip>
          <a:srcRect b="11697" l="6475" r="7302" t="14030"/>
          <a:stretch/>
        </p:blipFill>
        <p:spPr>
          <a:xfrm>
            <a:off x="1145538" y="918750"/>
            <a:ext cx="6882474" cy="2121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819150" y="146325"/>
            <a:ext cx="7505700" cy="56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Getting images from dataset</a:t>
            </a:r>
            <a:endParaRPr/>
          </a:p>
        </p:txBody>
      </p:sp>
      <p:sp>
        <p:nvSpPr>
          <p:cNvPr id="173" name="Google Shape;173;p28"/>
          <p:cNvSpPr txBox="1"/>
          <p:nvPr>
            <p:ph idx="1" type="body"/>
          </p:nvPr>
        </p:nvSpPr>
        <p:spPr>
          <a:xfrm>
            <a:off x="710550" y="3812400"/>
            <a:ext cx="7722900" cy="110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800"/>
              <a:buNone/>
            </a:pPr>
            <a:r>
              <a:rPr lang="en">
                <a:solidFill>
                  <a:schemeClr val="lt2"/>
                </a:solidFill>
                <a:latin typeface="Oswald"/>
                <a:ea typeface="Oswald"/>
                <a:cs typeface="Oswald"/>
                <a:sym typeface="Oswald"/>
              </a:rPr>
              <a:t>Generating </a:t>
            </a:r>
            <a:r>
              <a:rPr lang="en">
                <a:solidFill>
                  <a:schemeClr val="lt2"/>
                </a:solidFill>
                <a:latin typeface="Oswald"/>
                <a:ea typeface="Oswald"/>
                <a:cs typeface="Oswald"/>
                <a:sym typeface="Oswald"/>
              </a:rPr>
              <a:t>batches</a:t>
            </a:r>
            <a:r>
              <a:rPr lang="en">
                <a:solidFill>
                  <a:schemeClr val="lt2"/>
                </a:solidFill>
                <a:latin typeface="Oswald"/>
                <a:ea typeface="Oswald"/>
                <a:cs typeface="Oswald"/>
                <a:sym typeface="Oswald"/>
              </a:rPr>
              <a:t> of images using the </a:t>
            </a:r>
            <a:r>
              <a:rPr b="1" i="1" lang="en">
                <a:solidFill>
                  <a:schemeClr val="lt2"/>
                </a:solidFill>
                <a:latin typeface="Oswald"/>
                <a:ea typeface="Oswald"/>
                <a:cs typeface="Oswald"/>
                <a:sym typeface="Oswald"/>
              </a:rPr>
              <a:t>flow_from_directory</a:t>
            </a:r>
            <a:r>
              <a:rPr lang="en">
                <a:solidFill>
                  <a:schemeClr val="lt2"/>
                </a:solidFill>
                <a:latin typeface="Oswald"/>
                <a:ea typeface="Oswald"/>
                <a:cs typeface="Oswald"/>
                <a:sym typeface="Oswald"/>
              </a:rPr>
              <a:t>  method provided by </a:t>
            </a:r>
            <a:r>
              <a:rPr i="1" lang="en">
                <a:solidFill>
                  <a:schemeClr val="lt2"/>
                </a:solidFill>
                <a:latin typeface="Oswald"/>
                <a:ea typeface="Oswald"/>
                <a:cs typeface="Oswald"/>
                <a:sym typeface="Oswald"/>
              </a:rPr>
              <a:t>keras </a:t>
            </a:r>
            <a:r>
              <a:rPr lang="en">
                <a:solidFill>
                  <a:schemeClr val="lt2"/>
                </a:solidFill>
                <a:latin typeface="Oswald"/>
                <a:ea typeface="Oswald"/>
                <a:cs typeface="Oswald"/>
                <a:sym typeface="Oswald"/>
              </a:rPr>
              <a:t>using the </a:t>
            </a:r>
            <a:r>
              <a:rPr b="1" i="1" lang="en">
                <a:solidFill>
                  <a:schemeClr val="lt2"/>
                </a:solidFill>
                <a:latin typeface="Oswald"/>
                <a:ea typeface="Oswald"/>
                <a:cs typeface="Oswald"/>
                <a:sym typeface="Oswald"/>
              </a:rPr>
              <a:t>train_datagen </a:t>
            </a:r>
            <a:r>
              <a:rPr lang="en">
                <a:solidFill>
                  <a:schemeClr val="lt2"/>
                </a:solidFill>
                <a:latin typeface="Oswald"/>
                <a:ea typeface="Oswald"/>
                <a:cs typeface="Oswald"/>
                <a:sym typeface="Oswald"/>
              </a:rPr>
              <a:t>and </a:t>
            </a:r>
            <a:r>
              <a:rPr b="1" i="1" lang="en">
                <a:solidFill>
                  <a:schemeClr val="lt2"/>
                </a:solidFill>
                <a:latin typeface="Oswald"/>
                <a:ea typeface="Oswald"/>
                <a:cs typeface="Oswald"/>
                <a:sym typeface="Oswald"/>
              </a:rPr>
              <a:t>test_datagen </a:t>
            </a:r>
            <a:r>
              <a:rPr lang="en">
                <a:solidFill>
                  <a:schemeClr val="lt2"/>
                </a:solidFill>
                <a:latin typeface="Oswald"/>
                <a:ea typeface="Oswald"/>
                <a:cs typeface="Oswald"/>
                <a:sym typeface="Oswald"/>
              </a:rPr>
              <a:t>object created previously.</a:t>
            </a:r>
            <a:r>
              <a:rPr i="1" lang="en">
                <a:solidFill>
                  <a:schemeClr val="lt2"/>
                </a:solidFill>
                <a:latin typeface="Oswald"/>
                <a:ea typeface="Oswald"/>
                <a:cs typeface="Oswald"/>
                <a:sym typeface="Oswald"/>
              </a:rPr>
              <a:t> </a:t>
            </a:r>
            <a:r>
              <a:rPr lang="en">
                <a:solidFill>
                  <a:schemeClr val="lt2"/>
                </a:solidFill>
                <a:latin typeface="Oswald"/>
                <a:ea typeface="Oswald"/>
                <a:cs typeface="Oswald"/>
                <a:sym typeface="Oswald"/>
              </a:rPr>
              <a:t>The images are resized to 150x150 and binary classes are assigned to them. </a:t>
            </a:r>
            <a:endParaRPr sz="1600">
              <a:solidFill>
                <a:schemeClr val="lt2"/>
              </a:solidFill>
              <a:latin typeface="Oswald"/>
              <a:ea typeface="Oswald"/>
              <a:cs typeface="Oswald"/>
              <a:sym typeface="Oswald"/>
            </a:endParaRPr>
          </a:p>
        </p:txBody>
      </p:sp>
      <p:pic>
        <p:nvPicPr>
          <p:cNvPr id="174" name="Google Shape;174;p28"/>
          <p:cNvPicPr preferRelativeResize="0"/>
          <p:nvPr/>
        </p:nvPicPr>
        <p:blipFill rotWithShape="1">
          <a:blip r:embed="rId3">
            <a:alphaModFix/>
          </a:blip>
          <a:srcRect b="8329" l="5271" r="5538" t="9931"/>
          <a:stretch/>
        </p:blipFill>
        <p:spPr>
          <a:xfrm>
            <a:off x="1233826" y="859425"/>
            <a:ext cx="6676353" cy="2856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pic>
        <p:nvPicPr>
          <p:cNvPr id="179" name="Google Shape;179;p29"/>
          <p:cNvPicPr preferRelativeResize="0"/>
          <p:nvPr/>
        </p:nvPicPr>
        <p:blipFill>
          <a:blip r:embed="rId3">
            <a:alphaModFix amt="46000"/>
          </a:blip>
          <a:stretch>
            <a:fillRect/>
          </a:stretch>
        </p:blipFill>
        <p:spPr>
          <a:xfrm>
            <a:off x="0" y="72"/>
            <a:ext cx="9144000" cy="5143357"/>
          </a:xfrm>
          <a:prstGeom prst="rect">
            <a:avLst/>
          </a:prstGeom>
          <a:noFill/>
          <a:ln>
            <a:noFill/>
          </a:ln>
        </p:spPr>
      </p:pic>
      <p:sp>
        <p:nvSpPr>
          <p:cNvPr id="180" name="Google Shape;180;p29"/>
          <p:cNvSpPr txBox="1"/>
          <p:nvPr>
            <p:ph type="title"/>
          </p:nvPr>
        </p:nvSpPr>
        <p:spPr>
          <a:xfrm>
            <a:off x="819150" y="1043850"/>
            <a:ext cx="7505700" cy="56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Building Convolutional Neural Network</a:t>
            </a:r>
            <a:endParaRPr/>
          </a:p>
        </p:txBody>
      </p:sp>
      <p:sp>
        <p:nvSpPr>
          <p:cNvPr id="181" name="Google Shape;181;p29"/>
          <p:cNvSpPr txBox="1"/>
          <p:nvPr/>
        </p:nvSpPr>
        <p:spPr>
          <a:xfrm>
            <a:off x="1177350" y="2289600"/>
            <a:ext cx="6789300" cy="1173900"/>
          </a:xfrm>
          <a:prstGeom prst="rect">
            <a:avLst/>
          </a:prstGeom>
          <a:noFill/>
          <a:ln>
            <a:noFill/>
          </a:ln>
        </p:spPr>
        <p:txBody>
          <a:bodyPr anchorCtr="0" anchor="t" bIns="91425" lIns="91425" spcFirstLastPara="1" rIns="91425" wrap="square" tIns="91425">
            <a:noAutofit/>
          </a:bodyPr>
          <a:lstStyle/>
          <a:p>
            <a:pPr indent="-298450" lvl="0" marL="285750" rtl="0" algn="l">
              <a:lnSpc>
                <a:spcPct val="115000"/>
              </a:lnSpc>
              <a:spcBef>
                <a:spcPts val="0"/>
              </a:spcBef>
              <a:spcAft>
                <a:spcPts val="0"/>
              </a:spcAft>
              <a:buClr>
                <a:schemeClr val="dk1"/>
              </a:buClr>
              <a:buSzPts val="2000"/>
              <a:buFont typeface="Average"/>
              <a:buChar char="‒"/>
            </a:pPr>
            <a:r>
              <a:rPr lang="en" sz="2000">
                <a:solidFill>
                  <a:schemeClr val="dk1"/>
                </a:solidFill>
                <a:latin typeface="Oswald"/>
                <a:ea typeface="Oswald"/>
                <a:cs typeface="Oswald"/>
                <a:sym typeface="Oswald"/>
              </a:rPr>
              <a:t>Convolutional Layers</a:t>
            </a:r>
            <a:endParaRPr sz="2000">
              <a:solidFill>
                <a:schemeClr val="dk1"/>
              </a:solidFill>
              <a:latin typeface="Oswald"/>
              <a:ea typeface="Oswald"/>
              <a:cs typeface="Oswald"/>
              <a:sym typeface="Oswald"/>
            </a:endParaRPr>
          </a:p>
          <a:p>
            <a:pPr indent="-298450" lvl="0" marL="285750" rtl="0" algn="l">
              <a:lnSpc>
                <a:spcPct val="115000"/>
              </a:lnSpc>
              <a:spcBef>
                <a:spcPts val="0"/>
              </a:spcBef>
              <a:spcAft>
                <a:spcPts val="0"/>
              </a:spcAft>
              <a:buClr>
                <a:schemeClr val="dk1"/>
              </a:buClr>
              <a:buSzPts val="2000"/>
              <a:buFont typeface="Oswald"/>
              <a:buChar char="‒"/>
            </a:pPr>
            <a:r>
              <a:rPr lang="en" sz="2000">
                <a:solidFill>
                  <a:schemeClr val="dk1"/>
                </a:solidFill>
                <a:latin typeface="Oswald"/>
                <a:ea typeface="Oswald"/>
                <a:cs typeface="Oswald"/>
                <a:sym typeface="Oswald"/>
              </a:rPr>
              <a:t>Dense Layers</a:t>
            </a:r>
            <a:endParaRPr sz="2000">
              <a:solidFill>
                <a:schemeClr val="dk1"/>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1837488" y="209775"/>
            <a:ext cx="5469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of Convolutional layer</a:t>
            </a:r>
            <a:endParaRPr/>
          </a:p>
        </p:txBody>
      </p:sp>
      <p:pic>
        <p:nvPicPr>
          <p:cNvPr id="187" name="Google Shape;187;p30"/>
          <p:cNvPicPr preferRelativeResize="0"/>
          <p:nvPr/>
        </p:nvPicPr>
        <p:blipFill>
          <a:blip r:embed="rId3">
            <a:alphaModFix/>
          </a:blip>
          <a:stretch>
            <a:fillRect/>
          </a:stretch>
        </p:blipFill>
        <p:spPr>
          <a:xfrm>
            <a:off x="2559392" y="1023150"/>
            <a:ext cx="4025208" cy="1749700"/>
          </a:xfrm>
          <a:prstGeom prst="rect">
            <a:avLst/>
          </a:prstGeom>
          <a:noFill/>
          <a:ln>
            <a:noFill/>
          </a:ln>
        </p:spPr>
      </p:pic>
      <p:pic>
        <p:nvPicPr>
          <p:cNvPr id="188" name="Google Shape;188;p30"/>
          <p:cNvPicPr preferRelativeResize="0"/>
          <p:nvPr/>
        </p:nvPicPr>
        <p:blipFill>
          <a:blip r:embed="rId4">
            <a:alphaModFix/>
          </a:blip>
          <a:stretch>
            <a:fillRect/>
          </a:stretch>
        </p:blipFill>
        <p:spPr>
          <a:xfrm>
            <a:off x="115325" y="3022648"/>
            <a:ext cx="3730225" cy="1749714"/>
          </a:xfrm>
          <a:prstGeom prst="rect">
            <a:avLst/>
          </a:prstGeom>
          <a:noFill/>
          <a:ln>
            <a:noFill/>
          </a:ln>
        </p:spPr>
      </p:pic>
      <p:pic>
        <p:nvPicPr>
          <p:cNvPr id="189" name="Google Shape;189;p30"/>
          <p:cNvPicPr preferRelativeResize="0"/>
          <p:nvPr/>
        </p:nvPicPr>
        <p:blipFill>
          <a:blip r:embed="rId5">
            <a:alphaModFix/>
          </a:blip>
          <a:stretch>
            <a:fillRect/>
          </a:stretch>
        </p:blipFill>
        <p:spPr>
          <a:xfrm>
            <a:off x="3987150" y="3013525"/>
            <a:ext cx="4957500" cy="1749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pic>
        <p:nvPicPr>
          <p:cNvPr id="194" name="Google Shape;194;p31"/>
          <p:cNvPicPr preferRelativeResize="0"/>
          <p:nvPr/>
        </p:nvPicPr>
        <p:blipFill>
          <a:blip r:embed="rId3">
            <a:alphaModFix/>
          </a:blip>
          <a:stretch>
            <a:fillRect/>
          </a:stretch>
        </p:blipFill>
        <p:spPr>
          <a:xfrm>
            <a:off x="985900" y="1344275"/>
            <a:ext cx="7172224" cy="3454825"/>
          </a:xfrm>
          <a:prstGeom prst="rect">
            <a:avLst/>
          </a:prstGeom>
          <a:noFill/>
          <a:ln>
            <a:noFill/>
          </a:ln>
        </p:spPr>
      </p:pic>
      <p:sp>
        <p:nvSpPr>
          <p:cNvPr id="195" name="Google Shape;195;p31"/>
          <p:cNvSpPr txBox="1"/>
          <p:nvPr/>
        </p:nvSpPr>
        <p:spPr>
          <a:xfrm>
            <a:off x="440850" y="164150"/>
            <a:ext cx="8262300" cy="88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Oswald"/>
                <a:ea typeface="Oswald"/>
                <a:cs typeface="Oswald"/>
                <a:sym typeface="Oswald"/>
              </a:rPr>
              <a:t>Convolutional Kernel Example</a:t>
            </a:r>
            <a:endParaRPr sz="3000">
              <a:solidFill>
                <a:schemeClr val="accent6"/>
              </a:solidFill>
              <a:latin typeface="Oswald"/>
              <a:ea typeface="Oswald"/>
              <a:cs typeface="Oswald"/>
              <a:sym typeface="Oswald"/>
            </a:endParaRPr>
          </a:p>
          <a:p>
            <a:pPr indent="0" lvl="0" marL="0" rtl="0" algn="ctr">
              <a:spcBef>
                <a:spcPts val="0"/>
              </a:spcBef>
              <a:spcAft>
                <a:spcPts val="0"/>
              </a:spcAft>
              <a:buNone/>
            </a:pPr>
            <a:r>
              <a:rPr lang="en" sz="3000">
                <a:solidFill>
                  <a:schemeClr val="accent6"/>
                </a:solidFill>
                <a:latin typeface="Oswald"/>
                <a:ea typeface="Oswald"/>
                <a:cs typeface="Oswald"/>
                <a:sym typeface="Oswald"/>
              </a:rPr>
              <a:t>(Edge Detection)</a:t>
            </a:r>
            <a:endParaRPr sz="3000">
              <a:solidFill>
                <a:schemeClr val="accent6"/>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nvSpPr>
        <p:spPr>
          <a:xfrm>
            <a:off x="387275" y="2021100"/>
            <a:ext cx="8302200" cy="86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Average"/>
                <a:ea typeface="Average"/>
                <a:cs typeface="Average"/>
                <a:sym typeface="Average"/>
              </a:rPr>
              <a:t>The project can be found at this GitHub link:</a:t>
            </a:r>
            <a:endParaRPr sz="2200">
              <a:solidFill>
                <a:srgbClr val="FFFFFF"/>
              </a:solidFill>
              <a:latin typeface="Average"/>
              <a:ea typeface="Average"/>
              <a:cs typeface="Average"/>
              <a:sym typeface="Average"/>
            </a:endParaRPr>
          </a:p>
          <a:p>
            <a:pPr indent="0" lvl="0" marL="0" rtl="0" algn="ctr">
              <a:spcBef>
                <a:spcPts val="0"/>
              </a:spcBef>
              <a:spcAft>
                <a:spcPts val="0"/>
              </a:spcAft>
              <a:buNone/>
            </a:pPr>
            <a:r>
              <a:rPr lang="en" sz="2200">
                <a:solidFill>
                  <a:srgbClr val="FFFFFF"/>
                </a:solidFill>
                <a:latin typeface="Average"/>
                <a:ea typeface="Average"/>
                <a:cs typeface="Average"/>
                <a:sym typeface="Average"/>
              </a:rPr>
              <a:t>🔗</a:t>
            </a:r>
            <a:r>
              <a:rPr lang="en" sz="2200" u="sng">
                <a:solidFill>
                  <a:schemeClr val="hlink"/>
                </a:solidFill>
                <a:latin typeface="Average"/>
                <a:ea typeface="Average"/>
                <a:cs typeface="Average"/>
                <a:sym typeface="Average"/>
                <a:hlinkClick r:id="rId3"/>
              </a:rPr>
              <a:t>https://github.com/nipun24/waste-classification</a:t>
            </a:r>
            <a:endParaRPr sz="2200">
              <a:solidFill>
                <a:srgbClr val="FFFFFF"/>
              </a:solidFill>
              <a:latin typeface="Average"/>
              <a:ea typeface="Average"/>
              <a:cs typeface="Average"/>
              <a:sym typeface="Average"/>
            </a:endParaRPr>
          </a:p>
          <a:p>
            <a:pPr indent="0" lvl="0" marL="0" rtl="0" algn="ctr">
              <a:spcBef>
                <a:spcPts val="0"/>
              </a:spcBef>
              <a:spcAft>
                <a:spcPts val="0"/>
              </a:spcAft>
              <a:buNone/>
            </a:pPr>
            <a:r>
              <a:t/>
            </a:r>
            <a:endParaRPr sz="2200">
              <a:solidFill>
                <a:srgbClr val="FFFFFF"/>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pic>
        <p:nvPicPr>
          <p:cNvPr id="200" name="Google Shape;200;p32"/>
          <p:cNvPicPr preferRelativeResize="0"/>
          <p:nvPr/>
        </p:nvPicPr>
        <p:blipFill>
          <a:blip r:embed="rId3">
            <a:alphaModFix/>
          </a:blip>
          <a:stretch>
            <a:fillRect/>
          </a:stretch>
        </p:blipFill>
        <p:spPr>
          <a:xfrm>
            <a:off x="805700" y="1288150"/>
            <a:ext cx="7532600" cy="3352425"/>
          </a:xfrm>
          <a:prstGeom prst="rect">
            <a:avLst/>
          </a:prstGeom>
          <a:noFill/>
          <a:ln>
            <a:noFill/>
          </a:ln>
        </p:spPr>
      </p:pic>
      <p:sp>
        <p:nvSpPr>
          <p:cNvPr id="201" name="Google Shape;201;p32"/>
          <p:cNvSpPr txBox="1"/>
          <p:nvPr/>
        </p:nvSpPr>
        <p:spPr>
          <a:xfrm>
            <a:off x="435675" y="193650"/>
            <a:ext cx="8471700" cy="82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accent6"/>
                </a:solidFill>
                <a:latin typeface="Oswald"/>
                <a:ea typeface="Oswald"/>
                <a:cs typeface="Oswald"/>
                <a:sym typeface="Oswald"/>
              </a:rPr>
              <a:t>Working of Max Pooling Layer</a:t>
            </a:r>
            <a:endParaRPr sz="3000">
              <a:solidFill>
                <a:schemeClr val="accent6"/>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Activation</a:t>
            </a:r>
            <a:r>
              <a:rPr lang="en"/>
              <a:t> Functions </a:t>
            </a:r>
            <a:endParaRPr/>
          </a:p>
        </p:txBody>
      </p:sp>
      <p:pic>
        <p:nvPicPr>
          <p:cNvPr id="207" name="Google Shape;207;p33"/>
          <p:cNvPicPr preferRelativeResize="0"/>
          <p:nvPr/>
        </p:nvPicPr>
        <p:blipFill>
          <a:blip r:embed="rId3">
            <a:alphaModFix/>
          </a:blip>
          <a:stretch>
            <a:fillRect/>
          </a:stretch>
        </p:blipFill>
        <p:spPr>
          <a:xfrm>
            <a:off x="228600" y="1170125"/>
            <a:ext cx="8679900" cy="349108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Convolutional layers</a:t>
            </a:r>
            <a:endParaRPr/>
          </a:p>
        </p:txBody>
      </p:sp>
      <p:pic>
        <p:nvPicPr>
          <p:cNvPr id="213" name="Google Shape;213;p34"/>
          <p:cNvPicPr preferRelativeResize="0"/>
          <p:nvPr/>
        </p:nvPicPr>
        <p:blipFill rotWithShape="1">
          <a:blip r:embed="rId3">
            <a:alphaModFix/>
          </a:blip>
          <a:srcRect b="8499" l="3939" r="3355" t="10783"/>
          <a:stretch/>
        </p:blipFill>
        <p:spPr>
          <a:xfrm>
            <a:off x="3866100" y="1828350"/>
            <a:ext cx="5177926" cy="2364876"/>
          </a:xfrm>
          <a:prstGeom prst="rect">
            <a:avLst/>
          </a:prstGeom>
          <a:noFill/>
          <a:ln>
            <a:noFill/>
          </a:ln>
        </p:spPr>
      </p:pic>
      <p:sp>
        <p:nvSpPr>
          <p:cNvPr id="214" name="Google Shape;214;p34"/>
          <p:cNvSpPr txBox="1"/>
          <p:nvPr/>
        </p:nvSpPr>
        <p:spPr>
          <a:xfrm>
            <a:off x="520400" y="931775"/>
            <a:ext cx="8311800" cy="4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lang="en" sz="2000">
                <a:solidFill>
                  <a:schemeClr val="accent3"/>
                </a:solidFill>
                <a:latin typeface="Oswald"/>
                <a:ea typeface="Oswald"/>
                <a:cs typeface="Oswald"/>
                <a:sym typeface="Oswald"/>
              </a:rPr>
              <a:t>Convolutional</a:t>
            </a:r>
            <a:r>
              <a:rPr lang="en" sz="2000">
                <a:solidFill>
                  <a:schemeClr val="accent3"/>
                </a:solidFill>
                <a:latin typeface="Oswald"/>
                <a:ea typeface="Oswald"/>
                <a:cs typeface="Oswald"/>
                <a:sym typeface="Oswald"/>
              </a:rPr>
              <a:t> Layers are great at extracting features from images.</a:t>
            </a:r>
            <a:endParaRPr sz="2000">
              <a:solidFill>
                <a:schemeClr val="accent3"/>
              </a:solidFill>
              <a:latin typeface="Oswald"/>
              <a:ea typeface="Oswald"/>
              <a:cs typeface="Oswald"/>
              <a:sym typeface="Oswald"/>
            </a:endParaRPr>
          </a:p>
        </p:txBody>
      </p:sp>
      <p:sp>
        <p:nvSpPr>
          <p:cNvPr id="215" name="Google Shape;215;p34"/>
          <p:cNvSpPr txBox="1"/>
          <p:nvPr/>
        </p:nvSpPr>
        <p:spPr>
          <a:xfrm>
            <a:off x="-35000" y="1523525"/>
            <a:ext cx="3892200" cy="3272700"/>
          </a:xfrm>
          <a:prstGeom prst="rect">
            <a:avLst/>
          </a:prstGeom>
          <a:noFill/>
          <a:ln>
            <a:noFill/>
          </a:ln>
        </p:spPr>
        <p:txBody>
          <a:bodyPr anchorCtr="0" anchor="t" bIns="91425" lIns="91425" spcFirstLastPara="1" rIns="91425" wrap="square" tIns="91425">
            <a:noAutofit/>
          </a:bodyPr>
          <a:lstStyle/>
          <a:p>
            <a:pPr indent="-355600" lvl="0" marL="457200" rtl="0" algn="l">
              <a:spcBef>
                <a:spcPts val="1600"/>
              </a:spcBef>
              <a:spcAft>
                <a:spcPts val="0"/>
              </a:spcAft>
              <a:buClr>
                <a:schemeClr val="accent3"/>
              </a:buClr>
              <a:buSzPts val="2000"/>
              <a:buFont typeface="Average"/>
              <a:buChar char="‒"/>
            </a:pPr>
            <a:r>
              <a:rPr b="1" i="1" lang="en" sz="1700">
                <a:solidFill>
                  <a:schemeClr val="accent3"/>
                </a:solidFill>
                <a:latin typeface="Oswald"/>
                <a:ea typeface="Oswald"/>
                <a:cs typeface="Oswald"/>
                <a:sym typeface="Oswald"/>
              </a:rPr>
              <a:t>Conv2D </a:t>
            </a:r>
            <a:r>
              <a:rPr b="1" lang="en" sz="1700">
                <a:solidFill>
                  <a:schemeClr val="accent3"/>
                </a:solidFill>
                <a:latin typeface="Oswald"/>
                <a:ea typeface="Oswald"/>
                <a:cs typeface="Oswald"/>
                <a:sym typeface="Oswald"/>
              </a:rPr>
              <a:t>: </a:t>
            </a:r>
            <a:r>
              <a:rPr lang="en" sz="1700">
                <a:solidFill>
                  <a:schemeClr val="accent3"/>
                </a:solidFill>
                <a:latin typeface="Oswald"/>
                <a:ea typeface="Oswald"/>
                <a:cs typeface="Oswald"/>
                <a:sym typeface="Oswald"/>
              </a:rPr>
              <a:t>creates a convolution kernel that is convolved with the layer input to produce a tensor of outputs.</a:t>
            </a:r>
            <a:endParaRPr sz="1700">
              <a:solidFill>
                <a:schemeClr val="accent3"/>
              </a:solidFill>
              <a:latin typeface="Oswald"/>
              <a:ea typeface="Oswald"/>
              <a:cs typeface="Oswald"/>
              <a:sym typeface="Oswald"/>
            </a:endParaRPr>
          </a:p>
          <a:p>
            <a:pPr indent="-336550" lvl="0" marL="457200" rtl="0" algn="l">
              <a:spcBef>
                <a:spcPts val="1600"/>
              </a:spcBef>
              <a:spcAft>
                <a:spcPts val="0"/>
              </a:spcAft>
              <a:buClr>
                <a:schemeClr val="accent3"/>
              </a:buClr>
              <a:buSzPts val="1700"/>
              <a:buFont typeface="Oswald"/>
              <a:buChar char="‒"/>
            </a:pPr>
            <a:r>
              <a:rPr b="1" i="1" lang="en" sz="1700">
                <a:solidFill>
                  <a:schemeClr val="accent3"/>
                </a:solidFill>
                <a:latin typeface="Oswald"/>
                <a:ea typeface="Oswald"/>
                <a:cs typeface="Oswald"/>
                <a:sym typeface="Oswald"/>
              </a:rPr>
              <a:t>Maxpooling2D </a:t>
            </a:r>
            <a:r>
              <a:rPr lang="en" sz="1700">
                <a:solidFill>
                  <a:schemeClr val="accent3"/>
                </a:solidFill>
                <a:latin typeface="Oswald"/>
                <a:ea typeface="Oswald"/>
                <a:cs typeface="Oswald"/>
                <a:sym typeface="Oswald"/>
              </a:rPr>
              <a:t>: Downsamples the input representation by taking the maximum value over the window</a:t>
            </a:r>
            <a:endParaRPr sz="1700">
              <a:solidFill>
                <a:schemeClr val="accent3"/>
              </a:solidFill>
              <a:latin typeface="Oswald"/>
              <a:ea typeface="Oswald"/>
              <a:cs typeface="Oswald"/>
              <a:sym typeface="Oswald"/>
            </a:endParaRPr>
          </a:p>
          <a:p>
            <a:pPr indent="-336550" lvl="0" marL="457200" rtl="0" algn="l">
              <a:spcBef>
                <a:spcPts val="1600"/>
              </a:spcBef>
              <a:spcAft>
                <a:spcPts val="0"/>
              </a:spcAft>
              <a:buClr>
                <a:schemeClr val="accent3"/>
              </a:buClr>
              <a:buSzPts val="1700"/>
              <a:buFont typeface="Oswald"/>
              <a:buChar char="‒"/>
            </a:pPr>
            <a:r>
              <a:rPr b="1" i="1" lang="en" sz="1700">
                <a:solidFill>
                  <a:schemeClr val="accent3"/>
                </a:solidFill>
                <a:latin typeface="Oswald"/>
                <a:ea typeface="Oswald"/>
                <a:cs typeface="Oswald"/>
                <a:sym typeface="Oswald"/>
              </a:rPr>
              <a:t>Activation </a:t>
            </a:r>
            <a:r>
              <a:rPr lang="en" sz="1700">
                <a:solidFill>
                  <a:schemeClr val="accent3"/>
                </a:solidFill>
                <a:latin typeface="Oswald"/>
                <a:ea typeface="Oswald"/>
                <a:cs typeface="Oswald"/>
                <a:sym typeface="Oswald"/>
              </a:rPr>
              <a:t>: </a:t>
            </a:r>
            <a:r>
              <a:rPr i="1" lang="en" sz="1700">
                <a:solidFill>
                  <a:schemeClr val="accent3"/>
                </a:solidFill>
                <a:latin typeface="Oswald"/>
                <a:ea typeface="Oswald"/>
                <a:cs typeface="Oswald"/>
                <a:sym typeface="Oswald"/>
              </a:rPr>
              <a:t>ReLU </a:t>
            </a:r>
            <a:r>
              <a:rPr lang="en" sz="1700">
                <a:solidFill>
                  <a:schemeClr val="accent3"/>
                </a:solidFill>
                <a:latin typeface="Oswald"/>
                <a:ea typeface="Oswald"/>
                <a:cs typeface="Oswald"/>
                <a:sym typeface="Oswald"/>
              </a:rPr>
              <a:t>(Rectified Linear Unit) activation function is used to activate the convolutional layers</a:t>
            </a:r>
            <a:endParaRPr sz="1700">
              <a:solidFill>
                <a:schemeClr val="accent3"/>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of Dense Layers</a:t>
            </a:r>
            <a:endParaRPr/>
          </a:p>
        </p:txBody>
      </p:sp>
      <p:pic>
        <p:nvPicPr>
          <p:cNvPr id="221" name="Google Shape;221;p35"/>
          <p:cNvPicPr preferRelativeResize="0"/>
          <p:nvPr/>
        </p:nvPicPr>
        <p:blipFill>
          <a:blip r:embed="rId3">
            <a:alphaModFix/>
          </a:blip>
          <a:stretch>
            <a:fillRect/>
          </a:stretch>
        </p:blipFill>
        <p:spPr>
          <a:xfrm>
            <a:off x="1338213" y="953225"/>
            <a:ext cx="6467576" cy="3880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6"/>
          <p:cNvSpPr txBox="1"/>
          <p:nvPr>
            <p:ph type="title"/>
          </p:nvPr>
        </p:nvSpPr>
        <p:spPr>
          <a:xfrm>
            <a:off x="311700" y="1455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Dense layers</a:t>
            </a:r>
            <a:endParaRPr/>
          </a:p>
        </p:txBody>
      </p:sp>
      <p:pic>
        <p:nvPicPr>
          <p:cNvPr id="227" name="Google Shape;227;p36"/>
          <p:cNvPicPr preferRelativeResize="0"/>
          <p:nvPr/>
        </p:nvPicPr>
        <p:blipFill rotWithShape="1">
          <a:blip r:embed="rId3">
            <a:alphaModFix/>
          </a:blip>
          <a:srcRect b="16578" l="4672" r="4599" t="17292"/>
          <a:stretch/>
        </p:blipFill>
        <p:spPr>
          <a:xfrm>
            <a:off x="3663025" y="1944900"/>
            <a:ext cx="5316474" cy="2009875"/>
          </a:xfrm>
          <a:prstGeom prst="rect">
            <a:avLst/>
          </a:prstGeom>
          <a:noFill/>
          <a:ln>
            <a:noFill/>
          </a:ln>
        </p:spPr>
      </p:pic>
      <p:sp>
        <p:nvSpPr>
          <p:cNvPr id="228" name="Google Shape;228;p36"/>
          <p:cNvSpPr txBox="1"/>
          <p:nvPr/>
        </p:nvSpPr>
        <p:spPr>
          <a:xfrm>
            <a:off x="399375" y="838650"/>
            <a:ext cx="8433000" cy="10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Oswald"/>
                <a:ea typeface="Oswald"/>
                <a:cs typeface="Oswald"/>
                <a:sym typeface="Oswald"/>
              </a:rPr>
              <a:t>The convolutional layers are good for extracting features from images but they cannot recognising objects. For this traditional neural networks works best. So, dense layers are used after convolutional layers in a CNN.</a:t>
            </a:r>
            <a:endParaRPr sz="1800">
              <a:solidFill>
                <a:schemeClr val="accent3"/>
              </a:solidFill>
              <a:latin typeface="Oswald"/>
              <a:ea typeface="Oswald"/>
              <a:cs typeface="Oswald"/>
              <a:sym typeface="Oswald"/>
            </a:endParaRPr>
          </a:p>
        </p:txBody>
      </p:sp>
      <p:sp>
        <p:nvSpPr>
          <p:cNvPr id="229" name="Google Shape;229;p36"/>
          <p:cNvSpPr txBox="1"/>
          <p:nvPr/>
        </p:nvSpPr>
        <p:spPr>
          <a:xfrm>
            <a:off x="326775" y="1771875"/>
            <a:ext cx="3558000" cy="3114000"/>
          </a:xfrm>
          <a:prstGeom prst="rect">
            <a:avLst/>
          </a:prstGeom>
          <a:noFill/>
          <a:ln>
            <a:noFill/>
          </a:ln>
        </p:spPr>
        <p:txBody>
          <a:bodyPr anchorCtr="0" anchor="t" bIns="91425" lIns="91425" spcFirstLastPara="1" rIns="91425" wrap="square" tIns="91425">
            <a:noAutofit/>
          </a:bodyPr>
          <a:lstStyle/>
          <a:p>
            <a:pPr indent="-355600" lvl="0" marL="457200" rtl="0" algn="l">
              <a:spcBef>
                <a:spcPts val="1600"/>
              </a:spcBef>
              <a:spcAft>
                <a:spcPts val="0"/>
              </a:spcAft>
              <a:buClr>
                <a:schemeClr val="accent3"/>
              </a:buClr>
              <a:buSzPts val="2000"/>
              <a:buFont typeface="Average"/>
              <a:buChar char="‒"/>
            </a:pPr>
            <a:r>
              <a:rPr b="1" i="1" lang="en" sz="1700">
                <a:solidFill>
                  <a:schemeClr val="accent3"/>
                </a:solidFill>
                <a:latin typeface="Oswald"/>
                <a:ea typeface="Oswald"/>
                <a:cs typeface="Oswald"/>
                <a:sym typeface="Oswald"/>
              </a:rPr>
              <a:t>Flatten</a:t>
            </a:r>
            <a:r>
              <a:rPr b="1" i="1" lang="en" sz="1700">
                <a:solidFill>
                  <a:schemeClr val="accent3"/>
                </a:solidFill>
                <a:latin typeface="Oswald"/>
                <a:ea typeface="Oswald"/>
                <a:cs typeface="Oswald"/>
                <a:sym typeface="Oswald"/>
              </a:rPr>
              <a:t> </a:t>
            </a:r>
            <a:r>
              <a:rPr b="1" lang="en" sz="1700">
                <a:solidFill>
                  <a:schemeClr val="accent3"/>
                </a:solidFill>
                <a:latin typeface="Oswald"/>
                <a:ea typeface="Oswald"/>
                <a:cs typeface="Oswald"/>
                <a:sym typeface="Oswald"/>
              </a:rPr>
              <a:t>: </a:t>
            </a:r>
            <a:r>
              <a:rPr lang="en" sz="1700">
                <a:solidFill>
                  <a:schemeClr val="accent3"/>
                </a:solidFill>
                <a:latin typeface="Oswald"/>
                <a:ea typeface="Oswald"/>
                <a:cs typeface="Oswald"/>
                <a:sym typeface="Oswald"/>
              </a:rPr>
              <a:t>flattens the 3D matrix from the convolution layers to 1D matrix.</a:t>
            </a:r>
            <a:endParaRPr sz="1700">
              <a:solidFill>
                <a:schemeClr val="accent3"/>
              </a:solidFill>
              <a:latin typeface="Oswald"/>
              <a:ea typeface="Oswald"/>
              <a:cs typeface="Oswald"/>
              <a:sym typeface="Oswald"/>
            </a:endParaRPr>
          </a:p>
          <a:p>
            <a:pPr indent="-336550" lvl="0" marL="457200" rtl="0" algn="l">
              <a:spcBef>
                <a:spcPts val="1600"/>
              </a:spcBef>
              <a:spcAft>
                <a:spcPts val="0"/>
              </a:spcAft>
              <a:buClr>
                <a:schemeClr val="accent3"/>
              </a:buClr>
              <a:buSzPts val="1700"/>
              <a:buFont typeface="Oswald"/>
              <a:buChar char="‒"/>
            </a:pPr>
            <a:r>
              <a:rPr b="1" i="1" lang="en" sz="1700">
                <a:solidFill>
                  <a:schemeClr val="accent3"/>
                </a:solidFill>
                <a:latin typeface="Oswald"/>
                <a:ea typeface="Oswald"/>
                <a:cs typeface="Oswald"/>
                <a:sym typeface="Oswald"/>
              </a:rPr>
              <a:t>Dense </a:t>
            </a:r>
            <a:r>
              <a:rPr lang="en" sz="1700">
                <a:solidFill>
                  <a:schemeClr val="accent3"/>
                </a:solidFill>
                <a:latin typeface="Oswald"/>
                <a:ea typeface="Oswald"/>
                <a:cs typeface="Oswald"/>
                <a:sym typeface="Oswald"/>
              </a:rPr>
              <a:t>: fully connected layers</a:t>
            </a:r>
            <a:endParaRPr sz="1700">
              <a:solidFill>
                <a:schemeClr val="accent3"/>
              </a:solidFill>
              <a:latin typeface="Oswald"/>
              <a:ea typeface="Oswald"/>
              <a:cs typeface="Oswald"/>
              <a:sym typeface="Oswald"/>
            </a:endParaRPr>
          </a:p>
          <a:p>
            <a:pPr indent="-336550" lvl="0" marL="457200" rtl="0" algn="l">
              <a:spcBef>
                <a:spcPts val="1600"/>
              </a:spcBef>
              <a:spcAft>
                <a:spcPts val="0"/>
              </a:spcAft>
              <a:buClr>
                <a:schemeClr val="accent3"/>
              </a:buClr>
              <a:buSzPts val="1700"/>
              <a:buFont typeface="Oswald"/>
              <a:buChar char="‒"/>
            </a:pPr>
            <a:r>
              <a:rPr b="1" i="1" lang="en" sz="1700">
                <a:solidFill>
                  <a:schemeClr val="accent3"/>
                </a:solidFill>
                <a:latin typeface="Oswald"/>
                <a:ea typeface="Oswald"/>
                <a:cs typeface="Oswald"/>
                <a:sym typeface="Oswald"/>
              </a:rPr>
              <a:t>Dropout </a:t>
            </a:r>
            <a:r>
              <a:rPr lang="en" sz="1700">
                <a:solidFill>
                  <a:schemeClr val="accent3"/>
                </a:solidFill>
                <a:latin typeface="Oswald"/>
                <a:ea typeface="Oswald"/>
                <a:cs typeface="Oswald"/>
                <a:sym typeface="Oswald"/>
              </a:rPr>
              <a:t>: reduce overfitting</a:t>
            </a:r>
            <a:endParaRPr sz="1700">
              <a:solidFill>
                <a:schemeClr val="accent3"/>
              </a:solidFill>
              <a:latin typeface="Oswald"/>
              <a:ea typeface="Oswald"/>
              <a:cs typeface="Oswald"/>
              <a:sym typeface="Oswald"/>
            </a:endParaRPr>
          </a:p>
          <a:p>
            <a:pPr indent="-336550" lvl="0" marL="457200" rtl="0" algn="l">
              <a:spcBef>
                <a:spcPts val="1600"/>
              </a:spcBef>
              <a:spcAft>
                <a:spcPts val="0"/>
              </a:spcAft>
              <a:buClr>
                <a:schemeClr val="accent3"/>
              </a:buClr>
              <a:buSzPts val="1700"/>
              <a:buFont typeface="Oswald"/>
              <a:buChar char="‒"/>
            </a:pPr>
            <a:r>
              <a:rPr b="1" i="1" lang="en" sz="1700">
                <a:solidFill>
                  <a:schemeClr val="accent3"/>
                </a:solidFill>
                <a:latin typeface="Oswald"/>
                <a:ea typeface="Oswald"/>
                <a:cs typeface="Oswald"/>
                <a:sym typeface="Oswald"/>
              </a:rPr>
              <a:t>Activation </a:t>
            </a:r>
            <a:r>
              <a:rPr lang="en" sz="1700">
                <a:solidFill>
                  <a:schemeClr val="accent3"/>
                </a:solidFill>
                <a:latin typeface="Oswald"/>
                <a:ea typeface="Oswald"/>
                <a:cs typeface="Oswald"/>
                <a:sym typeface="Oswald"/>
              </a:rPr>
              <a:t>: </a:t>
            </a:r>
            <a:r>
              <a:rPr i="1" lang="en" sz="1700">
                <a:solidFill>
                  <a:schemeClr val="accent3"/>
                </a:solidFill>
                <a:latin typeface="Oswald"/>
                <a:ea typeface="Oswald"/>
                <a:cs typeface="Oswald"/>
                <a:sym typeface="Oswald"/>
              </a:rPr>
              <a:t>ReLU </a:t>
            </a:r>
            <a:r>
              <a:rPr lang="en" sz="1700">
                <a:solidFill>
                  <a:schemeClr val="accent3"/>
                </a:solidFill>
                <a:latin typeface="Oswald"/>
                <a:ea typeface="Oswald"/>
                <a:cs typeface="Oswald"/>
                <a:sym typeface="Oswald"/>
              </a:rPr>
              <a:t>activation is used for dense layers. </a:t>
            </a:r>
            <a:r>
              <a:rPr i="1" lang="en" sz="1700">
                <a:solidFill>
                  <a:schemeClr val="accent3"/>
                </a:solidFill>
                <a:latin typeface="Oswald"/>
                <a:ea typeface="Oswald"/>
                <a:cs typeface="Oswald"/>
                <a:sym typeface="Oswald"/>
              </a:rPr>
              <a:t>Sigmoid </a:t>
            </a:r>
            <a:r>
              <a:rPr lang="en" sz="1700">
                <a:solidFill>
                  <a:schemeClr val="accent3"/>
                </a:solidFill>
                <a:latin typeface="Oswald"/>
                <a:ea typeface="Oswald"/>
                <a:cs typeface="Oswald"/>
                <a:sym typeface="Oswald"/>
              </a:rPr>
              <a:t>activation is used for the output layer.</a:t>
            </a:r>
            <a:endParaRPr sz="1700">
              <a:solidFill>
                <a:schemeClr val="accent3"/>
              </a:solidFill>
              <a:latin typeface="Oswald"/>
              <a:ea typeface="Oswald"/>
              <a:cs typeface="Oswald"/>
              <a:sym typeface="Oswald"/>
            </a:endParaRPr>
          </a:p>
          <a:p>
            <a:pPr indent="0" lvl="0" marL="0" rtl="0" algn="l">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948475" y="1909400"/>
            <a:ext cx="3485400" cy="116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Structure of the Neural Network (Top-Down)</a:t>
            </a:r>
            <a:endParaRPr/>
          </a:p>
        </p:txBody>
      </p:sp>
      <p:pic>
        <p:nvPicPr>
          <p:cNvPr id="235" name="Google Shape;235;p37"/>
          <p:cNvPicPr preferRelativeResize="0"/>
          <p:nvPr/>
        </p:nvPicPr>
        <p:blipFill rotWithShape="1">
          <a:blip r:embed="rId3">
            <a:alphaModFix/>
          </a:blip>
          <a:srcRect b="0" l="0" r="56825" t="0"/>
          <a:stretch/>
        </p:blipFill>
        <p:spPr>
          <a:xfrm>
            <a:off x="5105400" y="130750"/>
            <a:ext cx="2067051" cy="4841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787200" y="222525"/>
            <a:ext cx="7569600" cy="56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Compiling the model</a:t>
            </a:r>
            <a:endParaRPr/>
          </a:p>
        </p:txBody>
      </p:sp>
      <p:sp>
        <p:nvSpPr>
          <p:cNvPr id="241" name="Google Shape;241;p38"/>
          <p:cNvSpPr txBox="1"/>
          <p:nvPr>
            <p:ph idx="1" type="body"/>
          </p:nvPr>
        </p:nvSpPr>
        <p:spPr>
          <a:xfrm>
            <a:off x="710550" y="3146300"/>
            <a:ext cx="7722900" cy="176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latin typeface="Oswald"/>
                <a:ea typeface="Oswald"/>
                <a:cs typeface="Oswald"/>
                <a:sym typeface="Oswald"/>
              </a:rPr>
              <a:t>Configuring the model with loss and metrics for training. The weights of neurons are randomly initialized. </a:t>
            </a:r>
            <a:endParaRPr>
              <a:latin typeface="Oswald"/>
              <a:ea typeface="Oswald"/>
              <a:cs typeface="Oswald"/>
              <a:sym typeface="Oswald"/>
            </a:endParaRPr>
          </a:p>
          <a:p>
            <a:pPr indent="-355600" lvl="0" marL="457200" rtl="0" algn="l">
              <a:lnSpc>
                <a:spcPct val="100000"/>
              </a:lnSpc>
              <a:spcBef>
                <a:spcPts val="1600"/>
              </a:spcBef>
              <a:spcAft>
                <a:spcPts val="0"/>
              </a:spcAft>
              <a:buSzPts val="2000"/>
              <a:buChar char="‒"/>
            </a:pPr>
            <a:r>
              <a:rPr b="1" lang="en" sz="1700">
                <a:latin typeface="Oswald"/>
                <a:ea typeface="Oswald"/>
                <a:cs typeface="Oswald"/>
                <a:sym typeface="Oswald"/>
              </a:rPr>
              <a:t>Loss Function</a:t>
            </a:r>
            <a:r>
              <a:rPr i="1" lang="en" sz="1700">
                <a:latin typeface="Oswald"/>
                <a:ea typeface="Oswald"/>
                <a:cs typeface="Oswald"/>
                <a:sym typeface="Oswald"/>
              </a:rPr>
              <a:t> </a:t>
            </a:r>
            <a:r>
              <a:rPr lang="en" sz="1700">
                <a:latin typeface="Oswald"/>
                <a:ea typeface="Oswald"/>
                <a:cs typeface="Oswald"/>
                <a:sym typeface="Oswald"/>
              </a:rPr>
              <a:t>: binary cross entropy, as the number of outputs is two.</a:t>
            </a:r>
            <a:endParaRPr sz="1700">
              <a:latin typeface="Oswald"/>
              <a:ea typeface="Oswald"/>
              <a:cs typeface="Oswald"/>
              <a:sym typeface="Oswald"/>
            </a:endParaRPr>
          </a:p>
          <a:p>
            <a:pPr indent="-336550" lvl="0" marL="457200" rtl="0" algn="l">
              <a:lnSpc>
                <a:spcPct val="100000"/>
              </a:lnSpc>
              <a:spcBef>
                <a:spcPts val="1600"/>
              </a:spcBef>
              <a:spcAft>
                <a:spcPts val="0"/>
              </a:spcAft>
              <a:buSzPts val="1700"/>
              <a:buFont typeface="Oswald"/>
              <a:buChar char="‒"/>
            </a:pPr>
            <a:r>
              <a:rPr b="1" lang="en" sz="1700">
                <a:latin typeface="Oswald"/>
                <a:ea typeface="Oswald"/>
                <a:cs typeface="Oswald"/>
                <a:sym typeface="Oswald"/>
              </a:rPr>
              <a:t>Optimizer Function </a:t>
            </a:r>
            <a:r>
              <a:rPr lang="en" sz="1700">
                <a:latin typeface="Oswald"/>
                <a:ea typeface="Oswald"/>
                <a:cs typeface="Oswald"/>
                <a:sym typeface="Oswald"/>
              </a:rPr>
              <a:t>: RMSprop, task is not complex enough</a:t>
            </a:r>
            <a:endParaRPr sz="1700">
              <a:latin typeface="Oswald"/>
              <a:ea typeface="Oswald"/>
              <a:cs typeface="Oswald"/>
              <a:sym typeface="Oswald"/>
            </a:endParaRPr>
          </a:p>
          <a:p>
            <a:pPr indent="0" lvl="0" marL="0" rtl="0" algn="l">
              <a:lnSpc>
                <a:spcPct val="100000"/>
              </a:lnSpc>
              <a:spcBef>
                <a:spcPts val="0"/>
              </a:spcBef>
              <a:spcAft>
                <a:spcPts val="0"/>
              </a:spcAft>
              <a:buSzPts val="1800"/>
              <a:buNone/>
            </a:pPr>
            <a:r>
              <a:t/>
            </a:r>
            <a:endParaRPr sz="1600">
              <a:latin typeface="Oswald"/>
              <a:ea typeface="Oswald"/>
              <a:cs typeface="Oswald"/>
              <a:sym typeface="Oswald"/>
            </a:endParaRPr>
          </a:p>
          <a:p>
            <a:pPr indent="0" lvl="0" marL="0" rtl="0" algn="l">
              <a:lnSpc>
                <a:spcPct val="100000"/>
              </a:lnSpc>
              <a:spcBef>
                <a:spcPts val="1600"/>
              </a:spcBef>
              <a:spcAft>
                <a:spcPts val="0"/>
              </a:spcAft>
              <a:buSzPts val="1800"/>
              <a:buNone/>
            </a:pPr>
            <a:r>
              <a:t/>
            </a:r>
            <a:endParaRPr sz="1600">
              <a:latin typeface="Oswald"/>
              <a:ea typeface="Oswald"/>
              <a:cs typeface="Oswald"/>
              <a:sym typeface="Oswald"/>
            </a:endParaRPr>
          </a:p>
          <a:p>
            <a:pPr indent="0" lvl="0" marL="0" rtl="0" algn="l">
              <a:lnSpc>
                <a:spcPct val="100000"/>
              </a:lnSpc>
              <a:spcBef>
                <a:spcPts val="1600"/>
              </a:spcBef>
              <a:spcAft>
                <a:spcPts val="1600"/>
              </a:spcAft>
              <a:buSzPts val="1800"/>
              <a:buNone/>
            </a:pPr>
            <a:r>
              <a:t/>
            </a:r>
            <a:endParaRPr sz="1600">
              <a:latin typeface="Oswald"/>
              <a:ea typeface="Oswald"/>
              <a:cs typeface="Oswald"/>
              <a:sym typeface="Oswald"/>
            </a:endParaRPr>
          </a:p>
        </p:txBody>
      </p:sp>
      <p:pic>
        <p:nvPicPr>
          <p:cNvPr id="242" name="Google Shape;242;p38"/>
          <p:cNvPicPr preferRelativeResize="0"/>
          <p:nvPr/>
        </p:nvPicPr>
        <p:blipFill rotWithShape="1">
          <a:blip r:embed="rId3">
            <a:alphaModFix/>
          </a:blip>
          <a:srcRect b="17529" l="8461" r="7033" t="17815"/>
          <a:stretch/>
        </p:blipFill>
        <p:spPr>
          <a:xfrm>
            <a:off x="1733482" y="985412"/>
            <a:ext cx="5677042" cy="1882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Training model and saving layer and weights</a:t>
            </a:r>
            <a:endParaRPr/>
          </a:p>
        </p:txBody>
      </p:sp>
      <p:sp>
        <p:nvSpPr>
          <p:cNvPr id="248" name="Google Shape;248;p39"/>
          <p:cNvSpPr txBox="1"/>
          <p:nvPr>
            <p:ph idx="1" type="body"/>
          </p:nvPr>
        </p:nvSpPr>
        <p:spPr>
          <a:xfrm>
            <a:off x="311700" y="3438475"/>
            <a:ext cx="8520600" cy="125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800"/>
              <a:buNone/>
            </a:pPr>
            <a:r>
              <a:rPr b="1" i="1" lang="en" sz="1900">
                <a:solidFill>
                  <a:schemeClr val="lt2"/>
                </a:solidFill>
                <a:latin typeface="Oswald"/>
                <a:ea typeface="Oswald"/>
                <a:cs typeface="Oswald"/>
                <a:sym typeface="Oswald"/>
              </a:rPr>
              <a:t>f</a:t>
            </a:r>
            <a:r>
              <a:rPr b="1" i="1" lang="en" sz="1900">
                <a:solidFill>
                  <a:schemeClr val="lt2"/>
                </a:solidFill>
                <a:latin typeface="Oswald"/>
                <a:ea typeface="Oswald"/>
                <a:cs typeface="Oswald"/>
                <a:sym typeface="Oswald"/>
              </a:rPr>
              <a:t>it </a:t>
            </a:r>
            <a:r>
              <a:rPr lang="en" sz="1900">
                <a:solidFill>
                  <a:schemeClr val="lt2"/>
                </a:solidFill>
                <a:latin typeface="Oswald"/>
                <a:ea typeface="Oswald"/>
                <a:cs typeface="Oswald"/>
                <a:sym typeface="Oswald"/>
              </a:rPr>
              <a:t>method is used to train the model on the training set. The model is trained for 50 epochs.</a:t>
            </a:r>
            <a:endParaRPr sz="1900">
              <a:solidFill>
                <a:schemeClr val="lt2"/>
              </a:solidFill>
              <a:latin typeface="Oswald"/>
              <a:ea typeface="Oswald"/>
              <a:cs typeface="Oswald"/>
              <a:sym typeface="Oswald"/>
            </a:endParaRPr>
          </a:p>
          <a:p>
            <a:pPr indent="0" lvl="0" marL="0" rtl="0" algn="l">
              <a:lnSpc>
                <a:spcPct val="100000"/>
              </a:lnSpc>
              <a:spcBef>
                <a:spcPts val="1600"/>
              </a:spcBef>
              <a:spcAft>
                <a:spcPts val="0"/>
              </a:spcAft>
              <a:buSzPts val="1800"/>
              <a:buNone/>
            </a:pPr>
            <a:r>
              <a:rPr lang="en" sz="1900">
                <a:solidFill>
                  <a:schemeClr val="lt2"/>
                </a:solidFill>
                <a:latin typeface="Oswald"/>
                <a:ea typeface="Oswald"/>
                <a:cs typeface="Oswald"/>
                <a:sym typeface="Oswald"/>
              </a:rPr>
              <a:t>The model is saved for future use.</a:t>
            </a:r>
            <a:endParaRPr sz="1900">
              <a:solidFill>
                <a:schemeClr val="lt2"/>
              </a:solidFill>
              <a:latin typeface="Oswald"/>
              <a:ea typeface="Oswald"/>
              <a:cs typeface="Oswald"/>
              <a:sym typeface="Oswald"/>
            </a:endParaRPr>
          </a:p>
        </p:txBody>
      </p:sp>
      <p:pic>
        <p:nvPicPr>
          <p:cNvPr id="249" name="Google Shape;249;p39"/>
          <p:cNvPicPr preferRelativeResize="0"/>
          <p:nvPr/>
        </p:nvPicPr>
        <p:blipFill rotWithShape="1">
          <a:blip r:embed="rId3">
            <a:alphaModFix/>
          </a:blip>
          <a:srcRect b="15072" l="5934" r="6593" t="13996"/>
          <a:stretch/>
        </p:blipFill>
        <p:spPr>
          <a:xfrm>
            <a:off x="1598628" y="1100351"/>
            <a:ext cx="5946749" cy="2398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Evaluating</a:t>
            </a:r>
            <a:r>
              <a:rPr lang="en"/>
              <a:t> our model</a:t>
            </a:r>
            <a:endParaRPr/>
          </a:p>
        </p:txBody>
      </p:sp>
      <p:sp>
        <p:nvSpPr>
          <p:cNvPr id="255" name="Google Shape;255;p40"/>
          <p:cNvSpPr txBox="1"/>
          <p:nvPr>
            <p:ph idx="1" type="body"/>
          </p:nvPr>
        </p:nvSpPr>
        <p:spPr>
          <a:xfrm>
            <a:off x="819150" y="3168500"/>
            <a:ext cx="7505700" cy="10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i="1" lang="en">
                <a:solidFill>
                  <a:schemeClr val="lt2"/>
                </a:solidFill>
                <a:latin typeface="Oswald"/>
                <a:ea typeface="Oswald"/>
                <a:cs typeface="Oswald"/>
                <a:sym typeface="Oswald"/>
              </a:rPr>
              <a:t>evaluate</a:t>
            </a:r>
            <a:r>
              <a:rPr lang="en">
                <a:solidFill>
                  <a:schemeClr val="lt2"/>
                </a:solidFill>
                <a:latin typeface="Oswald"/>
                <a:ea typeface="Oswald"/>
                <a:cs typeface="Oswald"/>
                <a:sym typeface="Oswald"/>
              </a:rPr>
              <a:t> method passes all the test images through the model created and compares the predicted label with actual known label of the image and then calculates the accuracy of the model. (</a:t>
            </a:r>
            <a:r>
              <a:rPr i="1" lang="en">
                <a:solidFill>
                  <a:schemeClr val="lt2"/>
                </a:solidFill>
                <a:latin typeface="Oswald"/>
                <a:ea typeface="Oswald"/>
                <a:cs typeface="Oswald"/>
                <a:sym typeface="Oswald"/>
              </a:rPr>
              <a:t>about 88% accuracy</a:t>
            </a:r>
            <a:r>
              <a:rPr lang="en">
                <a:solidFill>
                  <a:schemeClr val="lt2"/>
                </a:solidFill>
                <a:latin typeface="Oswald"/>
                <a:ea typeface="Oswald"/>
                <a:cs typeface="Oswald"/>
                <a:sym typeface="Oswald"/>
              </a:rPr>
              <a:t>)</a:t>
            </a:r>
            <a:endParaRPr>
              <a:solidFill>
                <a:schemeClr val="lt2"/>
              </a:solidFill>
              <a:latin typeface="Oswald"/>
              <a:ea typeface="Oswald"/>
              <a:cs typeface="Oswald"/>
              <a:sym typeface="Oswald"/>
            </a:endParaRPr>
          </a:p>
          <a:p>
            <a:pPr indent="0" lvl="0" marL="0" rtl="0" algn="l">
              <a:lnSpc>
                <a:spcPct val="115000"/>
              </a:lnSpc>
              <a:spcBef>
                <a:spcPts val="0"/>
              </a:spcBef>
              <a:spcAft>
                <a:spcPts val="0"/>
              </a:spcAft>
              <a:buSzPts val="1800"/>
              <a:buNone/>
            </a:pPr>
            <a:r>
              <a:t/>
            </a:r>
            <a:endParaRPr>
              <a:solidFill>
                <a:schemeClr val="lt2"/>
              </a:solidFill>
              <a:latin typeface="Oswald"/>
              <a:ea typeface="Oswald"/>
              <a:cs typeface="Oswald"/>
              <a:sym typeface="Oswald"/>
            </a:endParaRPr>
          </a:p>
          <a:p>
            <a:pPr indent="0" lvl="0" marL="0" rtl="0" algn="l">
              <a:lnSpc>
                <a:spcPct val="115000"/>
              </a:lnSpc>
              <a:spcBef>
                <a:spcPts val="1600"/>
              </a:spcBef>
              <a:spcAft>
                <a:spcPts val="1600"/>
              </a:spcAft>
              <a:buSzPts val="1800"/>
              <a:buNone/>
            </a:pPr>
            <a:r>
              <a:t/>
            </a:r>
            <a:endParaRPr>
              <a:solidFill>
                <a:schemeClr val="lt2"/>
              </a:solidFill>
              <a:latin typeface="Oswald"/>
              <a:ea typeface="Oswald"/>
              <a:cs typeface="Oswald"/>
              <a:sym typeface="Oswald"/>
            </a:endParaRPr>
          </a:p>
        </p:txBody>
      </p:sp>
      <p:pic>
        <p:nvPicPr>
          <p:cNvPr id="256" name="Google Shape;256;p40"/>
          <p:cNvPicPr preferRelativeResize="0"/>
          <p:nvPr/>
        </p:nvPicPr>
        <p:blipFill rotWithShape="1">
          <a:blip r:embed="rId3">
            <a:alphaModFix/>
          </a:blip>
          <a:srcRect b="22750" l="0" r="0" t="19415"/>
          <a:stretch/>
        </p:blipFill>
        <p:spPr>
          <a:xfrm>
            <a:off x="1052550" y="1246325"/>
            <a:ext cx="7038901" cy="1403250"/>
          </a:xfrm>
          <a:prstGeom prst="rect">
            <a:avLst/>
          </a:prstGeom>
          <a:noFill/>
          <a:ln>
            <a:noFill/>
          </a:ln>
        </p:spPr>
      </p:pic>
      <p:pic>
        <p:nvPicPr>
          <p:cNvPr id="257" name="Google Shape;257;p40"/>
          <p:cNvPicPr preferRelativeResize="0"/>
          <p:nvPr/>
        </p:nvPicPr>
        <p:blipFill>
          <a:blip r:embed="rId4">
            <a:alphaModFix/>
          </a:blip>
          <a:stretch>
            <a:fillRect/>
          </a:stretch>
        </p:blipFill>
        <p:spPr>
          <a:xfrm>
            <a:off x="1346475" y="1498325"/>
            <a:ext cx="6451074" cy="8992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311700" y="2236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Loss and Accuracy graph during training</a:t>
            </a:r>
            <a:endParaRPr/>
          </a:p>
        </p:txBody>
      </p:sp>
      <p:pic>
        <p:nvPicPr>
          <p:cNvPr id="263" name="Google Shape;263;p41"/>
          <p:cNvPicPr preferRelativeResize="0"/>
          <p:nvPr/>
        </p:nvPicPr>
        <p:blipFill>
          <a:blip r:embed="rId3">
            <a:alphaModFix/>
          </a:blip>
          <a:stretch>
            <a:fillRect/>
          </a:stretch>
        </p:blipFill>
        <p:spPr>
          <a:xfrm>
            <a:off x="4731299" y="1344718"/>
            <a:ext cx="4260300" cy="1996882"/>
          </a:xfrm>
          <a:prstGeom prst="rect">
            <a:avLst/>
          </a:prstGeom>
          <a:noFill/>
          <a:ln>
            <a:noFill/>
          </a:ln>
        </p:spPr>
      </p:pic>
      <p:pic>
        <p:nvPicPr>
          <p:cNvPr id="264" name="Google Shape;264;p41"/>
          <p:cNvPicPr preferRelativeResize="0"/>
          <p:nvPr/>
        </p:nvPicPr>
        <p:blipFill>
          <a:blip r:embed="rId4">
            <a:alphaModFix/>
          </a:blip>
          <a:stretch>
            <a:fillRect/>
          </a:stretch>
        </p:blipFill>
        <p:spPr>
          <a:xfrm>
            <a:off x="152408" y="1344725"/>
            <a:ext cx="4347218" cy="1996875"/>
          </a:xfrm>
          <a:prstGeom prst="rect">
            <a:avLst/>
          </a:prstGeom>
          <a:noFill/>
          <a:ln>
            <a:noFill/>
          </a:ln>
        </p:spPr>
      </p:pic>
      <p:sp>
        <p:nvSpPr>
          <p:cNvPr id="265" name="Google Shape;265;p41"/>
          <p:cNvSpPr txBox="1"/>
          <p:nvPr/>
        </p:nvSpPr>
        <p:spPr>
          <a:xfrm>
            <a:off x="607463" y="3542375"/>
            <a:ext cx="34371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Oswald"/>
                <a:ea typeface="Oswald"/>
                <a:cs typeface="Oswald"/>
                <a:sym typeface="Oswald"/>
              </a:rPr>
              <a:t>Loss at each epoch</a:t>
            </a:r>
            <a:endParaRPr>
              <a:solidFill>
                <a:schemeClr val="accent3"/>
              </a:solidFill>
              <a:latin typeface="Oswald"/>
              <a:ea typeface="Oswald"/>
              <a:cs typeface="Oswald"/>
              <a:sym typeface="Oswald"/>
            </a:endParaRPr>
          </a:p>
        </p:txBody>
      </p:sp>
      <p:sp>
        <p:nvSpPr>
          <p:cNvPr id="266" name="Google Shape;266;p41"/>
          <p:cNvSpPr txBox="1"/>
          <p:nvPr/>
        </p:nvSpPr>
        <p:spPr>
          <a:xfrm>
            <a:off x="5142900" y="3542375"/>
            <a:ext cx="3437100" cy="37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3"/>
                </a:solidFill>
                <a:latin typeface="Oswald"/>
                <a:ea typeface="Oswald"/>
                <a:cs typeface="Oswald"/>
                <a:sym typeface="Oswald"/>
              </a:rPr>
              <a:t>Accuracy</a:t>
            </a:r>
            <a:r>
              <a:rPr lang="en">
                <a:solidFill>
                  <a:schemeClr val="accent3"/>
                </a:solidFill>
                <a:latin typeface="Oswald"/>
                <a:ea typeface="Oswald"/>
                <a:cs typeface="Oswald"/>
                <a:sym typeface="Oswald"/>
              </a:rPr>
              <a:t> at each epoch</a:t>
            </a:r>
            <a:endParaRPr>
              <a:solidFill>
                <a:schemeClr val="accent3"/>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mt="22000"/>
          </a:blip>
          <a:stretch>
            <a:fillRect/>
          </a:stretch>
        </p:blipFill>
        <p:spPr>
          <a:xfrm>
            <a:off x="0" y="0"/>
            <a:ext cx="9144006" cy="5143504"/>
          </a:xfrm>
          <a:prstGeom prst="rect">
            <a:avLst/>
          </a:prstGeom>
          <a:noFill/>
          <a:ln>
            <a:noFill/>
          </a:ln>
        </p:spPr>
      </p:pic>
      <p:sp>
        <p:nvSpPr>
          <p:cNvPr id="71" name="Google Shape;71;p15"/>
          <p:cNvSpPr txBox="1"/>
          <p:nvPr/>
        </p:nvSpPr>
        <p:spPr>
          <a:xfrm>
            <a:off x="488450" y="781875"/>
            <a:ext cx="7984800" cy="38409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Waste management is one of the primary problem that the world faces irrespective of the case of developed or developing country. </a:t>
            </a:r>
            <a:endParaRPr sz="1500">
              <a:solidFill>
                <a:schemeClr val="dk1"/>
              </a:solidFill>
              <a:latin typeface="Oswald"/>
              <a:ea typeface="Oswald"/>
              <a:cs typeface="Oswald"/>
              <a:sym typeface="Oswald"/>
            </a:endParaRPr>
          </a:p>
          <a:p>
            <a:pPr indent="-323850" lvl="0" marL="457200" rtl="0" algn="just">
              <a:lnSpc>
                <a:spcPct val="115000"/>
              </a:lnSpc>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For eliminating or mitigating the garbage’s and maintains the cleanness, it requires smartness based waste management system. </a:t>
            </a:r>
            <a:endParaRPr sz="1500">
              <a:solidFill>
                <a:schemeClr val="dk1"/>
              </a:solidFill>
              <a:latin typeface="Oswald"/>
              <a:ea typeface="Oswald"/>
              <a:cs typeface="Oswald"/>
              <a:sym typeface="Oswald"/>
            </a:endParaRPr>
          </a:p>
          <a:p>
            <a:pPr indent="-323850" lvl="0" marL="457200" rtl="0" algn="just">
              <a:lnSpc>
                <a:spcPct val="115000"/>
              </a:lnSpc>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There are three main reasons for this: </a:t>
            </a:r>
            <a:endParaRPr sz="1500">
              <a:solidFill>
                <a:schemeClr val="dk1"/>
              </a:solidFill>
              <a:latin typeface="Oswald"/>
              <a:ea typeface="Oswald"/>
              <a:cs typeface="Oswald"/>
              <a:sym typeface="Oswald"/>
            </a:endParaRPr>
          </a:p>
          <a:p>
            <a:pPr indent="-323850" lvl="1" marL="1371600" rtl="0" algn="just">
              <a:lnSpc>
                <a:spcPct val="115000"/>
              </a:lnSpc>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In IoT applications, </a:t>
            </a:r>
            <a:endParaRPr sz="1500">
              <a:solidFill>
                <a:schemeClr val="dk1"/>
              </a:solidFill>
              <a:latin typeface="Oswald"/>
              <a:ea typeface="Oswald"/>
              <a:cs typeface="Oswald"/>
              <a:sym typeface="Oswald"/>
            </a:endParaRPr>
          </a:p>
          <a:p>
            <a:pPr indent="-323850" lvl="1" marL="1371600" rtl="0" algn="just">
              <a:lnSpc>
                <a:spcPct val="115000"/>
              </a:lnSpc>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Computer systems can learn to perform tasks, such as classification, clustering, predictions, and pattern recognition. </a:t>
            </a:r>
            <a:endParaRPr sz="1500">
              <a:solidFill>
                <a:schemeClr val="dk1"/>
              </a:solidFill>
              <a:latin typeface="Oswald"/>
              <a:ea typeface="Oswald"/>
              <a:cs typeface="Oswald"/>
              <a:sym typeface="Oswald"/>
            </a:endParaRPr>
          </a:p>
          <a:p>
            <a:pPr indent="-323850" lvl="1" marL="1371600" rtl="0" algn="just">
              <a:lnSpc>
                <a:spcPct val="115000"/>
              </a:lnSpc>
              <a:spcBef>
                <a:spcPts val="0"/>
              </a:spcBef>
              <a:spcAft>
                <a:spcPts val="0"/>
              </a:spcAft>
              <a:buClr>
                <a:schemeClr val="dk1"/>
              </a:buClr>
              <a:buSzPts val="1500"/>
              <a:buFont typeface="Oswald"/>
              <a:buChar char="○"/>
            </a:pPr>
            <a:r>
              <a:rPr lang="en" sz="1500">
                <a:solidFill>
                  <a:schemeClr val="dk1"/>
                </a:solidFill>
                <a:latin typeface="Oswald"/>
                <a:ea typeface="Oswald"/>
                <a:cs typeface="Oswald"/>
                <a:sym typeface="Oswald"/>
              </a:rPr>
              <a:t>Feature extraction on the large amount of data generated</a:t>
            </a:r>
            <a:endParaRPr sz="1500">
              <a:solidFill>
                <a:schemeClr val="dk1"/>
              </a:solidFill>
              <a:latin typeface="Oswald"/>
              <a:ea typeface="Oswald"/>
              <a:cs typeface="Oswald"/>
              <a:sym typeface="Oswald"/>
            </a:endParaRPr>
          </a:p>
          <a:p>
            <a:pPr indent="0" lvl="0" marL="0" rtl="0" algn="just">
              <a:lnSpc>
                <a:spcPct val="115000"/>
              </a:lnSpc>
              <a:spcBef>
                <a:spcPts val="0"/>
              </a:spcBef>
              <a:spcAft>
                <a:spcPts val="0"/>
              </a:spcAft>
              <a:buNone/>
            </a:pPr>
            <a:r>
              <a:t/>
            </a:r>
            <a:endParaRPr sz="1500">
              <a:solidFill>
                <a:schemeClr val="dk1"/>
              </a:solidFill>
              <a:latin typeface="Oswald"/>
              <a:ea typeface="Oswald"/>
              <a:cs typeface="Oswald"/>
              <a:sym typeface="Oswald"/>
            </a:endParaRPr>
          </a:p>
          <a:p>
            <a:pPr indent="0" lvl="0" marL="0" rtl="0" algn="just">
              <a:lnSpc>
                <a:spcPct val="115000"/>
              </a:lnSpc>
              <a:spcBef>
                <a:spcPts val="0"/>
              </a:spcBef>
              <a:spcAft>
                <a:spcPts val="0"/>
              </a:spcAft>
              <a:buNone/>
            </a:pPr>
            <a:r>
              <a:rPr lang="en" sz="1500">
                <a:solidFill>
                  <a:schemeClr val="dk1"/>
                </a:solidFill>
                <a:latin typeface="Oswald"/>
                <a:ea typeface="Oswald"/>
                <a:cs typeface="Oswald"/>
                <a:sym typeface="Oswald"/>
              </a:rPr>
              <a:t>This project aims to understand the use of machine learning, artificial intelligence and IoT in the most potential areas and the ultimate need to completely replace the human interaction. Machine learning (ML) provides effective solutions, such as regression, classification, clustering, and correlation rules perception for IoT-based waste management.</a:t>
            </a:r>
            <a:endParaRPr>
              <a:solidFill>
                <a:schemeClr val="dk1"/>
              </a:solidFill>
              <a:latin typeface="Average"/>
              <a:ea typeface="Average"/>
              <a:cs typeface="Average"/>
              <a:sym typeface="Average"/>
            </a:endParaRPr>
          </a:p>
        </p:txBody>
      </p:sp>
      <p:sp>
        <p:nvSpPr>
          <p:cNvPr id="72" name="Google Shape;72;p15"/>
          <p:cNvSpPr txBox="1"/>
          <p:nvPr/>
        </p:nvSpPr>
        <p:spPr>
          <a:xfrm>
            <a:off x="1310100" y="273375"/>
            <a:ext cx="6523800" cy="5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Oswald"/>
                <a:ea typeface="Oswald"/>
                <a:cs typeface="Oswald"/>
                <a:sym typeface="Oswald"/>
              </a:rPr>
              <a:t>ABSTRACT</a:t>
            </a:r>
            <a:endParaRPr sz="2600">
              <a:solidFill>
                <a:srgbClr val="FFFFFF"/>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Input Convolutional Layer Histogram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72" name="Google Shape;272;p42"/>
          <p:cNvPicPr preferRelativeResize="0"/>
          <p:nvPr/>
        </p:nvPicPr>
        <p:blipFill>
          <a:blip r:embed="rId3">
            <a:alphaModFix/>
          </a:blip>
          <a:stretch>
            <a:fillRect/>
          </a:stretch>
        </p:blipFill>
        <p:spPr>
          <a:xfrm>
            <a:off x="160707" y="1336800"/>
            <a:ext cx="4229450" cy="2967400"/>
          </a:xfrm>
          <a:prstGeom prst="rect">
            <a:avLst/>
          </a:prstGeom>
          <a:noFill/>
          <a:ln>
            <a:noFill/>
          </a:ln>
        </p:spPr>
      </p:pic>
      <p:pic>
        <p:nvPicPr>
          <p:cNvPr id="273" name="Google Shape;273;p42"/>
          <p:cNvPicPr preferRelativeResize="0"/>
          <p:nvPr/>
        </p:nvPicPr>
        <p:blipFill>
          <a:blip r:embed="rId4">
            <a:alphaModFix/>
          </a:blip>
          <a:stretch>
            <a:fillRect/>
          </a:stretch>
        </p:blipFill>
        <p:spPr>
          <a:xfrm>
            <a:off x="4689964" y="1336800"/>
            <a:ext cx="4260300" cy="29674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Hidden </a:t>
            </a:r>
            <a:r>
              <a:rPr lang="en"/>
              <a:t>Convolutional Layer #1 Histogram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pic>
        <p:nvPicPr>
          <p:cNvPr id="279" name="Google Shape;279;p43"/>
          <p:cNvPicPr preferRelativeResize="0"/>
          <p:nvPr/>
        </p:nvPicPr>
        <p:blipFill>
          <a:blip r:embed="rId3">
            <a:alphaModFix/>
          </a:blip>
          <a:stretch>
            <a:fillRect/>
          </a:stretch>
        </p:blipFill>
        <p:spPr>
          <a:xfrm>
            <a:off x="235500" y="1457275"/>
            <a:ext cx="4239739" cy="2989475"/>
          </a:xfrm>
          <a:prstGeom prst="rect">
            <a:avLst/>
          </a:prstGeom>
          <a:noFill/>
          <a:ln>
            <a:noFill/>
          </a:ln>
        </p:spPr>
      </p:pic>
      <p:pic>
        <p:nvPicPr>
          <p:cNvPr id="280" name="Google Shape;280;p43"/>
          <p:cNvPicPr preferRelativeResize="0"/>
          <p:nvPr/>
        </p:nvPicPr>
        <p:blipFill>
          <a:blip r:embed="rId4">
            <a:alphaModFix/>
          </a:blip>
          <a:stretch>
            <a:fillRect/>
          </a:stretch>
        </p:blipFill>
        <p:spPr>
          <a:xfrm>
            <a:off x="4671500" y="1457275"/>
            <a:ext cx="4267074" cy="2989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Hidden Convolutional Layer #2 Histogram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86" name="Google Shape;286;p44"/>
          <p:cNvPicPr preferRelativeResize="0"/>
          <p:nvPr/>
        </p:nvPicPr>
        <p:blipFill>
          <a:blip r:embed="rId3">
            <a:alphaModFix/>
          </a:blip>
          <a:stretch>
            <a:fillRect/>
          </a:stretch>
        </p:blipFill>
        <p:spPr>
          <a:xfrm>
            <a:off x="182001" y="1443000"/>
            <a:ext cx="4235400" cy="2995959"/>
          </a:xfrm>
          <a:prstGeom prst="rect">
            <a:avLst/>
          </a:prstGeom>
          <a:noFill/>
          <a:ln>
            <a:noFill/>
          </a:ln>
        </p:spPr>
      </p:pic>
      <p:pic>
        <p:nvPicPr>
          <p:cNvPr id="287" name="Google Shape;287;p44"/>
          <p:cNvPicPr preferRelativeResize="0"/>
          <p:nvPr/>
        </p:nvPicPr>
        <p:blipFill>
          <a:blip r:embed="rId4">
            <a:alphaModFix/>
          </a:blip>
          <a:stretch>
            <a:fillRect/>
          </a:stretch>
        </p:blipFill>
        <p:spPr>
          <a:xfrm>
            <a:off x="4572004" y="1443012"/>
            <a:ext cx="4409134" cy="2995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Hidden Dense Layer Histogram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242050" y="1675050"/>
            <a:ext cx="4146450" cy="2950375"/>
          </a:xfrm>
          <a:prstGeom prst="rect">
            <a:avLst/>
          </a:prstGeom>
          <a:noFill/>
          <a:ln>
            <a:noFill/>
          </a:ln>
        </p:spPr>
      </p:pic>
      <p:pic>
        <p:nvPicPr>
          <p:cNvPr id="294" name="Google Shape;294;p45"/>
          <p:cNvPicPr preferRelativeResize="0"/>
          <p:nvPr/>
        </p:nvPicPr>
        <p:blipFill>
          <a:blip r:embed="rId4">
            <a:alphaModFix/>
          </a:blip>
          <a:stretch>
            <a:fillRect/>
          </a:stretch>
        </p:blipFill>
        <p:spPr>
          <a:xfrm>
            <a:off x="4571998" y="1614963"/>
            <a:ext cx="4357978" cy="3070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Output Dense </a:t>
            </a:r>
            <a:r>
              <a:rPr lang="en"/>
              <a:t>Layer Histogram</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00" name="Google Shape;300;p46"/>
          <p:cNvPicPr preferRelativeResize="0"/>
          <p:nvPr/>
        </p:nvPicPr>
        <p:blipFill>
          <a:blip r:embed="rId3">
            <a:alphaModFix/>
          </a:blip>
          <a:stretch>
            <a:fillRect/>
          </a:stretch>
        </p:blipFill>
        <p:spPr>
          <a:xfrm>
            <a:off x="179025" y="1536450"/>
            <a:ext cx="4302350" cy="3026150"/>
          </a:xfrm>
          <a:prstGeom prst="rect">
            <a:avLst/>
          </a:prstGeom>
          <a:noFill/>
          <a:ln>
            <a:noFill/>
          </a:ln>
        </p:spPr>
      </p:pic>
      <p:pic>
        <p:nvPicPr>
          <p:cNvPr id="301" name="Google Shape;301;p46"/>
          <p:cNvPicPr preferRelativeResize="0"/>
          <p:nvPr/>
        </p:nvPicPr>
        <p:blipFill>
          <a:blip r:embed="rId4">
            <a:alphaModFix/>
          </a:blip>
          <a:stretch>
            <a:fillRect/>
          </a:stretch>
        </p:blipFill>
        <p:spPr>
          <a:xfrm>
            <a:off x="4631500" y="1537000"/>
            <a:ext cx="4302350" cy="3037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7"/>
          <p:cNvSpPr txBox="1"/>
          <p:nvPr>
            <p:ph type="title"/>
          </p:nvPr>
        </p:nvSpPr>
        <p:spPr>
          <a:xfrm>
            <a:off x="311700" y="1130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next Review!</a:t>
            </a:r>
            <a:endParaRPr/>
          </a:p>
        </p:txBody>
      </p:sp>
      <p:sp>
        <p:nvSpPr>
          <p:cNvPr id="307" name="Google Shape;307;p47"/>
          <p:cNvSpPr txBox="1"/>
          <p:nvPr>
            <p:ph idx="1" type="body"/>
          </p:nvPr>
        </p:nvSpPr>
        <p:spPr>
          <a:xfrm>
            <a:off x="311700" y="2143075"/>
            <a:ext cx="8520600" cy="904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arenR"/>
            </a:pPr>
            <a:r>
              <a:rPr lang="en" sz="2000"/>
              <a:t>Implement a model to classify images using transfer learning.</a:t>
            </a:r>
            <a:endParaRPr sz="2000"/>
          </a:p>
          <a:p>
            <a:pPr indent="-355600" lvl="0" marL="457200" rtl="0" algn="l">
              <a:spcBef>
                <a:spcPts val="0"/>
              </a:spcBef>
              <a:spcAft>
                <a:spcPts val="0"/>
              </a:spcAft>
              <a:buSzPts val="2000"/>
              <a:buAutoNum type="arabicParenR"/>
            </a:pPr>
            <a:r>
              <a:rPr lang="en" sz="2000"/>
              <a:t>Create a IoT hardware that will run the classifier.</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48"/>
          <p:cNvPicPr preferRelativeResize="0"/>
          <p:nvPr/>
        </p:nvPicPr>
        <p:blipFill>
          <a:blip r:embed="rId3">
            <a:alphaModFix/>
          </a:blip>
          <a:stretch>
            <a:fillRect/>
          </a:stretch>
        </p:blipFill>
        <p:spPr>
          <a:xfrm>
            <a:off x="642925" y="1363400"/>
            <a:ext cx="7858125" cy="2762250"/>
          </a:xfrm>
          <a:prstGeom prst="rect">
            <a:avLst/>
          </a:prstGeom>
          <a:noFill/>
          <a:ln>
            <a:noFill/>
          </a:ln>
        </p:spPr>
      </p:pic>
      <p:sp>
        <p:nvSpPr>
          <p:cNvPr id="313" name="Google Shape;313;p48"/>
          <p:cNvSpPr txBox="1"/>
          <p:nvPr/>
        </p:nvSpPr>
        <p:spPr>
          <a:xfrm>
            <a:off x="1211000" y="416700"/>
            <a:ext cx="6601800" cy="5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Transfer Learning</a:t>
            </a:r>
            <a:endParaRPr sz="3000">
              <a:solidFill>
                <a:srgbClr val="FFFFFF"/>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Hardware and software integration</a:t>
            </a:r>
            <a:endParaRPr/>
          </a:p>
        </p:txBody>
      </p:sp>
      <p:pic>
        <p:nvPicPr>
          <p:cNvPr id="319" name="Google Shape;319;p49"/>
          <p:cNvPicPr preferRelativeResize="0"/>
          <p:nvPr/>
        </p:nvPicPr>
        <p:blipFill>
          <a:blip r:embed="rId3">
            <a:alphaModFix/>
          </a:blip>
          <a:stretch>
            <a:fillRect/>
          </a:stretch>
        </p:blipFill>
        <p:spPr>
          <a:xfrm>
            <a:off x="152400" y="1170125"/>
            <a:ext cx="8839195" cy="33965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t>
            </a:r>
            <a:r>
              <a:rPr lang="en"/>
              <a:t>References</a:t>
            </a:r>
            <a:endParaRPr/>
          </a:p>
        </p:txBody>
      </p:sp>
      <p:sp>
        <p:nvSpPr>
          <p:cNvPr id="325" name="Google Shape;325;p50"/>
          <p:cNvSpPr txBox="1"/>
          <p:nvPr>
            <p:ph idx="1" type="body"/>
          </p:nvPr>
        </p:nvSpPr>
        <p:spPr>
          <a:xfrm>
            <a:off x="311700" y="1152475"/>
            <a:ext cx="8520600" cy="375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lt2"/>
                </a:solidFill>
              </a:rPr>
              <a:t>IEEE PAPERS - </a:t>
            </a:r>
            <a:endParaRPr>
              <a:solidFill>
                <a:schemeClr val="lt2"/>
              </a:solidFill>
            </a:endParaRPr>
          </a:p>
          <a:p>
            <a:pPr indent="-342900" lvl="0" marL="457200" rtl="0" algn="l">
              <a:lnSpc>
                <a:spcPct val="115000"/>
              </a:lnSpc>
              <a:spcBef>
                <a:spcPts val="0"/>
              </a:spcBef>
              <a:spcAft>
                <a:spcPts val="0"/>
              </a:spcAft>
              <a:buSzPts val="1800"/>
              <a:buChar char="●"/>
            </a:pPr>
            <a:r>
              <a:rPr lang="en">
                <a:solidFill>
                  <a:schemeClr val="lt2"/>
                </a:solidFill>
              </a:rPr>
              <a:t>Y. Lecun, L. Bottou, Y. Bengio and P. Haffner, "Gradient-based learning applied to document recognition," in Proceedings of the IEEE, vol. 86, no. 11, pp. 2278-2324, Nov. 1998, doi: 10.1109/5.726791.</a:t>
            </a:r>
            <a:endParaRPr>
              <a:solidFill>
                <a:schemeClr val="lt2"/>
              </a:solidFill>
            </a:endParaRPr>
          </a:p>
          <a:p>
            <a:pPr indent="-342900" lvl="0" marL="457200" rtl="0" algn="l">
              <a:lnSpc>
                <a:spcPct val="115000"/>
              </a:lnSpc>
              <a:spcBef>
                <a:spcPts val="0"/>
              </a:spcBef>
              <a:spcAft>
                <a:spcPts val="0"/>
              </a:spcAft>
              <a:buSzPts val="1800"/>
              <a:buChar char="●"/>
            </a:pPr>
            <a:r>
              <a:rPr lang="en">
                <a:solidFill>
                  <a:schemeClr val="lt2"/>
                </a:solidFill>
              </a:rPr>
              <a:t>N. Jmour, S. Zayen and A. Abdelkrim, "Convolutional neural networks for image classification," 2018 International Conference on Advanced Systems and Electric Technologies (IC_ASET), Hammamet, 2018, pp. 397-402, doi: 10.1109/ASET.2018.8379889.</a:t>
            </a:r>
            <a:endParaRPr>
              <a:solidFill>
                <a:schemeClr val="lt2"/>
              </a:solidFill>
            </a:endParaRPr>
          </a:p>
          <a:p>
            <a:pPr indent="-342900" lvl="0" marL="457200" rtl="0" algn="l">
              <a:lnSpc>
                <a:spcPct val="115000"/>
              </a:lnSpc>
              <a:spcBef>
                <a:spcPts val="0"/>
              </a:spcBef>
              <a:spcAft>
                <a:spcPts val="0"/>
              </a:spcAft>
              <a:buClr>
                <a:schemeClr val="lt2"/>
              </a:buClr>
              <a:buSzPts val="1800"/>
              <a:buChar char="●"/>
            </a:pPr>
            <a:r>
              <a:rPr lang="en">
                <a:solidFill>
                  <a:schemeClr val="lt2"/>
                </a:solidFill>
              </a:rPr>
              <a:t>T. Guo, J. Dong, H. Li and Y. Gao, "Simple convolutional neural network on image classification," 2017 IEEE 2nd International Conference on Big Data Analysis (ICBDA), Beijing, 2017, pp. 721-724, doi: 10.1109/ICBDA.2017.8078730.</a:t>
            </a:r>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Additional References</a:t>
            </a:r>
            <a:endParaRPr/>
          </a:p>
        </p:txBody>
      </p:sp>
      <p:sp>
        <p:nvSpPr>
          <p:cNvPr id="331" name="Google Shape;331;p51"/>
          <p:cNvSpPr txBox="1"/>
          <p:nvPr>
            <p:ph idx="1" type="body"/>
          </p:nvPr>
        </p:nvSpPr>
        <p:spPr>
          <a:xfrm>
            <a:off x="311700" y="1256650"/>
            <a:ext cx="8520600" cy="29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URL’s - </a:t>
            </a:r>
            <a:endParaRPr/>
          </a:p>
          <a:p>
            <a:pPr indent="-342900" lvl="0" marL="457200" rtl="0" algn="l">
              <a:spcBef>
                <a:spcPts val="0"/>
              </a:spcBef>
              <a:spcAft>
                <a:spcPts val="0"/>
              </a:spcAft>
              <a:buSzPts val="1800"/>
              <a:buChar char="●"/>
            </a:pPr>
            <a:r>
              <a:rPr lang="en" u="sng">
                <a:solidFill>
                  <a:schemeClr val="hlink"/>
                </a:solidFill>
                <a:hlinkClick r:id="rId3"/>
              </a:rPr>
              <a:t>https://www.tensorflow.org/tutorials/images/cnn</a:t>
            </a:r>
            <a:endParaRPr/>
          </a:p>
          <a:p>
            <a:pPr indent="-342900" lvl="0" marL="457200" rtl="0" algn="l">
              <a:spcBef>
                <a:spcPts val="0"/>
              </a:spcBef>
              <a:spcAft>
                <a:spcPts val="0"/>
              </a:spcAft>
              <a:buSzPts val="1800"/>
              <a:buChar char="●"/>
            </a:pPr>
            <a:r>
              <a:rPr lang="en" u="sng">
                <a:solidFill>
                  <a:schemeClr val="hlink"/>
                </a:solidFill>
                <a:hlinkClick r:id="rId4"/>
              </a:rPr>
              <a:t>https://www.tensorflow.org/tutorials/images/classification</a:t>
            </a:r>
            <a:endParaRPr/>
          </a:p>
          <a:p>
            <a:pPr indent="-342900" lvl="0" marL="457200" rtl="0" algn="l">
              <a:spcBef>
                <a:spcPts val="0"/>
              </a:spcBef>
              <a:spcAft>
                <a:spcPts val="0"/>
              </a:spcAft>
              <a:buSzPts val="1800"/>
              <a:buChar char="●"/>
            </a:pPr>
            <a:r>
              <a:rPr lang="en" u="sng">
                <a:solidFill>
                  <a:schemeClr val="hlink"/>
                </a:solidFill>
                <a:hlinkClick r:id="rId5"/>
              </a:rPr>
              <a:t>https://blog.keras.io/building-powerful-image-classification-models-using-very-little-data.html</a:t>
            </a:r>
            <a:endParaRPr/>
          </a:p>
          <a:p>
            <a:pPr indent="-342900" lvl="0" marL="457200" rtl="0" algn="l">
              <a:spcBef>
                <a:spcPts val="0"/>
              </a:spcBef>
              <a:spcAft>
                <a:spcPts val="0"/>
              </a:spcAft>
              <a:buSzPts val="1800"/>
              <a:buChar char="●"/>
            </a:pPr>
            <a:r>
              <a:rPr lang="en" u="sng">
                <a:solidFill>
                  <a:schemeClr val="hlink"/>
                </a:solidFill>
                <a:hlinkClick r:id="rId6"/>
              </a:rPr>
              <a:t>https://www.tensorflow.org/tensorboard/get_started</a:t>
            </a:r>
            <a:endParaRPr/>
          </a:p>
          <a:p>
            <a:pPr indent="-342900" lvl="0" marL="457200" rtl="0" algn="l">
              <a:spcBef>
                <a:spcPts val="0"/>
              </a:spcBef>
              <a:spcAft>
                <a:spcPts val="0"/>
              </a:spcAft>
              <a:buSzPts val="1800"/>
              <a:buChar char="●"/>
            </a:pPr>
            <a:r>
              <a:rPr lang="en" u="sng">
                <a:solidFill>
                  <a:schemeClr val="hlink"/>
                </a:solidFill>
                <a:hlinkClick r:id="rId7"/>
              </a:rPr>
              <a:t>https://www.kaggle.com/techsash/waste-classification-data</a:t>
            </a:r>
            <a:endParaRPr/>
          </a:p>
          <a:p>
            <a:pPr indent="-342900" lvl="0" marL="457200" rtl="0" algn="l">
              <a:spcBef>
                <a:spcPts val="0"/>
              </a:spcBef>
              <a:spcAft>
                <a:spcPts val="0"/>
              </a:spcAft>
              <a:buSzPts val="1800"/>
              <a:buChar char="●"/>
            </a:pPr>
            <a:r>
              <a:rPr lang="en" u="sng">
                <a:solidFill>
                  <a:schemeClr val="hlink"/>
                </a:solidFill>
                <a:hlinkClick r:id="rId8"/>
              </a:rPr>
              <a:t>https://developers.google.com/machine-learning/practica/image-classification/convolutional-neural-networks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mt="24000"/>
          </a:blip>
          <a:stretch>
            <a:fillRect/>
          </a:stretch>
        </p:blipFill>
        <p:spPr>
          <a:xfrm>
            <a:off x="0" y="0"/>
            <a:ext cx="9144000" cy="5143499"/>
          </a:xfrm>
          <a:prstGeom prst="rect">
            <a:avLst/>
          </a:prstGeom>
          <a:noFill/>
          <a:ln>
            <a:noFill/>
          </a:ln>
        </p:spPr>
      </p:pic>
      <p:sp>
        <p:nvSpPr>
          <p:cNvPr id="78" name="Google Shape;78;p1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3000"/>
              <a:buFont typeface="Arial"/>
              <a:buNone/>
            </a:pPr>
            <a:r>
              <a:rPr lang="en" sz="3000"/>
              <a:t>Existing Work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2014050"/>
            <a:ext cx="8520600" cy="11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000"/>
              <a:t>🙏</a:t>
            </a:r>
            <a:r>
              <a:rPr lang="en" sz="4000"/>
              <a:t>Thank You</a:t>
            </a:r>
            <a:r>
              <a:rPr lang="en" sz="4000"/>
              <a:t>🙏</a:t>
            </a:r>
            <a:endParaRPr sz="4000"/>
          </a:p>
          <a:p>
            <a:pPr indent="0" lvl="0" marL="0" rtl="0" algn="ctr">
              <a:spcBef>
                <a:spcPts val="0"/>
              </a:spcBef>
              <a:spcAft>
                <a:spcPts val="0"/>
              </a:spcAft>
              <a:buNone/>
            </a:pPr>
            <a:r>
              <a:rPr lang="en" sz="4000">
                <a:solidFill>
                  <a:schemeClr val="accent5"/>
                </a:solidFill>
              </a:rPr>
              <a:t>#staysafe</a:t>
            </a:r>
            <a:endParaRPr sz="4000">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idx="1" type="body"/>
          </p:nvPr>
        </p:nvSpPr>
        <p:spPr>
          <a:xfrm>
            <a:off x="311700" y="117200"/>
            <a:ext cx="8520600" cy="493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chemeClr val="dk1"/>
                </a:solidFill>
                <a:latin typeface="Oswald"/>
                <a:ea typeface="Oswald"/>
                <a:cs typeface="Oswald"/>
                <a:sym typeface="Oswald"/>
              </a:rPr>
              <a:t>Y. Lecun, L. Bottou, Y. Bengio and P. Haffner, "Gradient-based learning applied to document recognition," in Proceedings of the IEEE, vol. 86, no. 11, pp. 2278-2324, Nov. 1998, doi: 10.1109/5.726791.</a:t>
            </a:r>
            <a:endParaRPr b="1" sz="1700">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t/>
            </a:r>
            <a:endParaRPr b="1" sz="1600">
              <a:solidFill>
                <a:srgbClr val="FFE599"/>
              </a:solidFill>
              <a:latin typeface="Oswald"/>
              <a:ea typeface="Oswald"/>
              <a:cs typeface="Oswald"/>
              <a:sym typeface="Oswald"/>
            </a:endParaRPr>
          </a:p>
          <a:p>
            <a:pPr indent="-317500" lvl="0" marL="457200" rtl="0" algn="just">
              <a:lnSpc>
                <a:spcPct val="115000"/>
              </a:lnSpc>
              <a:spcBef>
                <a:spcPts val="0"/>
              </a:spcBef>
              <a:spcAft>
                <a:spcPts val="0"/>
              </a:spcAft>
              <a:buSzPts val="1400"/>
              <a:buFont typeface="Oswald"/>
              <a:buChar char="●"/>
            </a:pPr>
            <a:r>
              <a:rPr lang="en" sz="1400">
                <a:latin typeface="Oswald"/>
                <a:ea typeface="Oswald"/>
                <a:cs typeface="Oswald"/>
                <a:sym typeface="Oswald"/>
              </a:rPr>
              <a:t>Multilayer neural networks trained with the back-propagation algorithm constitute the best example of a successful gradient based learning technique. </a:t>
            </a:r>
            <a:endParaRPr sz="1400">
              <a:latin typeface="Oswald"/>
              <a:ea typeface="Oswald"/>
              <a:cs typeface="Oswald"/>
              <a:sym typeface="Oswald"/>
            </a:endParaRPr>
          </a:p>
          <a:p>
            <a:pPr indent="-317500" lvl="0" marL="457200" rtl="0" algn="just">
              <a:lnSpc>
                <a:spcPct val="115000"/>
              </a:lnSpc>
              <a:spcBef>
                <a:spcPts val="0"/>
              </a:spcBef>
              <a:spcAft>
                <a:spcPts val="0"/>
              </a:spcAft>
              <a:buSzPts val="1400"/>
              <a:buFont typeface="Oswald"/>
              <a:buChar char="●"/>
            </a:pPr>
            <a:r>
              <a:rPr lang="en" sz="1400">
                <a:latin typeface="Oswald"/>
                <a:ea typeface="Oswald"/>
                <a:cs typeface="Oswald"/>
                <a:sym typeface="Oswald"/>
              </a:rPr>
              <a:t>Given an appropriate network architecture, gradient-based learning algorithms can be used to synthesize a complex decision surface that can classify high-dimensional patterns, such as handwritten characters, with minimal preprocessing. </a:t>
            </a:r>
            <a:endParaRPr sz="1400">
              <a:latin typeface="Oswald"/>
              <a:ea typeface="Oswald"/>
              <a:cs typeface="Oswald"/>
              <a:sym typeface="Oswald"/>
            </a:endParaRPr>
          </a:p>
          <a:p>
            <a:pPr indent="-317500" lvl="0" marL="457200" rtl="0" algn="just">
              <a:lnSpc>
                <a:spcPct val="115000"/>
              </a:lnSpc>
              <a:spcBef>
                <a:spcPts val="0"/>
              </a:spcBef>
              <a:spcAft>
                <a:spcPts val="0"/>
              </a:spcAft>
              <a:buSzPts val="1400"/>
              <a:buFont typeface="Oswald"/>
              <a:buChar char="●"/>
            </a:pPr>
            <a:r>
              <a:rPr lang="en" sz="1400">
                <a:latin typeface="Oswald"/>
                <a:ea typeface="Oswald"/>
                <a:cs typeface="Oswald"/>
                <a:sym typeface="Oswald"/>
              </a:rPr>
              <a:t>Convolutional neural networks, which are specifically designed to deal with the variability of 2D shapes, are shown to outperform all other techniques. </a:t>
            </a:r>
            <a:endParaRPr sz="1400">
              <a:latin typeface="Oswald"/>
              <a:ea typeface="Oswald"/>
              <a:cs typeface="Oswald"/>
              <a:sym typeface="Oswald"/>
            </a:endParaRPr>
          </a:p>
          <a:p>
            <a:pPr indent="-317500" lvl="0" marL="457200" rtl="0" algn="just">
              <a:lnSpc>
                <a:spcPct val="115000"/>
              </a:lnSpc>
              <a:spcBef>
                <a:spcPts val="0"/>
              </a:spcBef>
              <a:spcAft>
                <a:spcPts val="0"/>
              </a:spcAft>
              <a:buSzPts val="1400"/>
              <a:buFont typeface="Oswald"/>
              <a:buChar char="●"/>
            </a:pPr>
            <a:r>
              <a:rPr lang="en" sz="1400">
                <a:latin typeface="Oswald"/>
                <a:ea typeface="Oswald"/>
                <a:cs typeface="Oswald"/>
                <a:sym typeface="Oswald"/>
              </a:rPr>
              <a:t>A new learning paradigm, called graph transformer networks (GTN), allows such </a:t>
            </a:r>
            <a:r>
              <a:rPr lang="en" sz="1400">
                <a:latin typeface="Oswald"/>
                <a:ea typeface="Oswald"/>
                <a:cs typeface="Oswald"/>
                <a:sym typeface="Oswald"/>
              </a:rPr>
              <a:t>multi module</a:t>
            </a:r>
            <a:r>
              <a:rPr lang="en" sz="1400">
                <a:latin typeface="Oswald"/>
                <a:ea typeface="Oswald"/>
                <a:cs typeface="Oswald"/>
                <a:sym typeface="Oswald"/>
              </a:rPr>
              <a:t> systems to be trained globally using gradient-based methods so as to minimize an overall performance measure. </a:t>
            </a:r>
            <a:endParaRPr sz="1400">
              <a:latin typeface="Oswald"/>
              <a:ea typeface="Oswald"/>
              <a:cs typeface="Oswald"/>
              <a:sym typeface="Oswald"/>
            </a:endParaRPr>
          </a:p>
          <a:p>
            <a:pPr indent="-317500" lvl="0" marL="457200" rtl="0" algn="just">
              <a:lnSpc>
                <a:spcPct val="115000"/>
              </a:lnSpc>
              <a:spcBef>
                <a:spcPts val="0"/>
              </a:spcBef>
              <a:spcAft>
                <a:spcPts val="0"/>
              </a:spcAft>
              <a:buSzPts val="1400"/>
              <a:buFont typeface="Oswald"/>
              <a:buChar char="●"/>
            </a:pPr>
            <a:r>
              <a:rPr lang="en" sz="1400">
                <a:latin typeface="Oswald"/>
                <a:ea typeface="Oswald"/>
                <a:cs typeface="Oswald"/>
                <a:sym typeface="Oswald"/>
              </a:rPr>
              <a:t>A graph transformer network for reading a bank cheque is also described. It uses convolutional neural network character recognizers combined with global training techniques to provide record accuracy on business and personal cheques. It is deployed commercially and reads several million cheques per day.</a:t>
            </a:r>
            <a:endParaRPr sz="1400">
              <a:latin typeface="Oswald"/>
              <a:ea typeface="Oswald"/>
              <a:cs typeface="Oswald"/>
              <a:sym typeface="Oswald"/>
            </a:endParaRPr>
          </a:p>
          <a:p>
            <a:pPr indent="0" lvl="0" marL="457200" rtl="0" algn="just">
              <a:lnSpc>
                <a:spcPct val="115000"/>
              </a:lnSpc>
              <a:spcBef>
                <a:spcPts val="0"/>
              </a:spcBef>
              <a:spcAft>
                <a:spcPts val="0"/>
              </a:spcAft>
              <a:buNone/>
            </a:pPr>
            <a:r>
              <a:t/>
            </a:r>
            <a:endParaRPr sz="1400">
              <a:latin typeface="Oswald"/>
              <a:ea typeface="Oswald"/>
              <a:cs typeface="Oswald"/>
              <a:sym typeface="Oswald"/>
            </a:endParaRPr>
          </a:p>
          <a:p>
            <a:pPr indent="0" lvl="0" marL="0" rtl="0" algn="l">
              <a:lnSpc>
                <a:spcPct val="115000"/>
              </a:lnSpc>
              <a:spcBef>
                <a:spcPts val="0"/>
              </a:spcBef>
              <a:spcAft>
                <a:spcPts val="0"/>
              </a:spcAft>
              <a:buNone/>
            </a:pPr>
            <a:r>
              <a:rPr lang="en" sz="1600">
                <a:solidFill>
                  <a:srgbClr val="A4C2F4"/>
                </a:solidFill>
                <a:latin typeface="Oswald"/>
                <a:ea typeface="Oswald"/>
                <a:cs typeface="Oswald"/>
                <a:sym typeface="Oswald"/>
              </a:rPr>
              <a:t>URL: </a:t>
            </a:r>
            <a:r>
              <a:rPr lang="en" sz="1600" u="sng">
                <a:solidFill>
                  <a:schemeClr val="hlink"/>
                </a:solidFill>
                <a:latin typeface="Oswald"/>
                <a:ea typeface="Oswald"/>
                <a:cs typeface="Oswald"/>
                <a:sym typeface="Oswald"/>
                <a:hlinkClick r:id="rId3"/>
              </a:rPr>
              <a:t>https://ieeexplore.ieee.org/stamp/stamp.jsp?tp=&amp;arnumber=726791&amp;isnumber=15641</a:t>
            </a:r>
            <a:endParaRPr sz="1600">
              <a:solidFill>
                <a:srgbClr val="A4C2F4"/>
              </a:solidFill>
              <a:latin typeface="Oswald"/>
              <a:ea typeface="Oswald"/>
              <a:cs typeface="Oswald"/>
              <a:sym typeface="Oswald"/>
            </a:endParaRPr>
          </a:p>
          <a:p>
            <a:pPr indent="0" lvl="0" marL="457200" rtl="0" algn="l">
              <a:lnSpc>
                <a:spcPct val="115000"/>
              </a:lnSpc>
              <a:spcBef>
                <a:spcPts val="0"/>
              </a:spcBef>
              <a:spcAft>
                <a:spcPts val="0"/>
              </a:spcAft>
              <a:buNone/>
            </a:pPr>
            <a:r>
              <a:t/>
            </a:r>
            <a:endParaRPr b="1" sz="1500">
              <a:latin typeface="Oswald"/>
              <a:ea typeface="Oswald"/>
              <a:cs typeface="Oswald"/>
              <a:sym typeface="Oswald"/>
            </a:endParaRPr>
          </a:p>
          <a:p>
            <a:pPr indent="0" lvl="0" marL="457200" rtl="0" algn="l">
              <a:lnSpc>
                <a:spcPct val="115000"/>
              </a:lnSpc>
              <a:spcBef>
                <a:spcPts val="0"/>
              </a:spcBef>
              <a:spcAft>
                <a:spcPts val="0"/>
              </a:spcAft>
              <a:buNone/>
            </a:pPr>
            <a:r>
              <a:t/>
            </a:r>
            <a:endParaRPr b="1" sz="1500">
              <a:latin typeface="Oswald"/>
              <a:ea typeface="Oswald"/>
              <a:cs typeface="Oswald"/>
              <a:sym typeface="Oswald"/>
            </a:endParaRPr>
          </a:p>
          <a:p>
            <a:pPr indent="0" lvl="0" marL="457200" rtl="0" algn="l">
              <a:lnSpc>
                <a:spcPct val="115000"/>
              </a:lnSpc>
              <a:spcBef>
                <a:spcPts val="0"/>
              </a:spcBef>
              <a:spcAft>
                <a:spcPts val="0"/>
              </a:spcAft>
              <a:buNone/>
            </a:pPr>
            <a:r>
              <a:t/>
            </a:r>
            <a:endParaRPr sz="1500">
              <a:latin typeface="Oswald"/>
              <a:ea typeface="Oswald"/>
              <a:cs typeface="Oswald"/>
              <a:sym typeface="Oswald"/>
            </a:endParaRPr>
          </a:p>
          <a:p>
            <a:pPr indent="0" lvl="0" marL="457200" rtl="0" algn="l">
              <a:lnSpc>
                <a:spcPct val="115000"/>
              </a:lnSpc>
              <a:spcBef>
                <a:spcPts val="0"/>
              </a:spcBef>
              <a:spcAft>
                <a:spcPts val="0"/>
              </a:spcAft>
              <a:buNone/>
            </a:pPr>
            <a:r>
              <a:t/>
            </a:r>
            <a:endParaRPr sz="1500">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8"/>
          <p:cNvSpPr txBox="1"/>
          <p:nvPr>
            <p:ph idx="1" type="body"/>
          </p:nvPr>
        </p:nvSpPr>
        <p:spPr>
          <a:xfrm>
            <a:off x="311700" y="234375"/>
            <a:ext cx="8520600" cy="473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rgbClr val="FFFFFF"/>
                </a:solidFill>
                <a:latin typeface="Oswald"/>
                <a:ea typeface="Oswald"/>
                <a:cs typeface="Oswald"/>
                <a:sym typeface="Oswald"/>
              </a:rPr>
              <a:t>T. Guo, J. Dong, H. Li and Y. Gao, "Simple convolutional neural network on image classification," 2017 IEEE 2nd International Conference on Big Data Analysis (ICBDA), Beijing, 2017, pp. 721-724, doi: 10.1109/ICBDA.2017.8078730.</a:t>
            </a:r>
            <a:endParaRPr b="1" sz="1700">
              <a:solidFill>
                <a:srgbClr val="FFFFFF"/>
              </a:solidFill>
              <a:latin typeface="Oswald"/>
              <a:ea typeface="Oswald"/>
              <a:cs typeface="Oswald"/>
              <a:sym typeface="Oswald"/>
            </a:endParaRPr>
          </a:p>
          <a:p>
            <a:pPr indent="0" lvl="0" marL="0" rtl="0" algn="l">
              <a:lnSpc>
                <a:spcPct val="115000"/>
              </a:lnSpc>
              <a:spcBef>
                <a:spcPts val="0"/>
              </a:spcBef>
              <a:spcAft>
                <a:spcPts val="0"/>
              </a:spcAft>
              <a:buNone/>
            </a:pPr>
            <a:r>
              <a:t/>
            </a:r>
            <a:endParaRPr b="1" sz="1600">
              <a:solidFill>
                <a:srgbClr val="FFE599"/>
              </a:solidFill>
              <a:latin typeface="Oswald"/>
              <a:ea typeface="Oswald"/>
              <a:cs typeface="Oswald"/>
              <a:sym typeface="Oswald"/>
            </a:endParaRPr>
          </a:p>
          <a:p>
            <a:pPr indent="-330200" lvl="0" marL="457200" rtl="0" algn="just">
              <a:lnSpc>
                <a:spcPct val="115000"/>
              </a:lnSpc>
              <a:spcBef>
                <a:spcPts val="0"/>
              </a:spcBef>
              <a:spcAft>
                <a:spcPts val="0"/>
              </a:spcAft>
              <a:buSzPts val="1600"/>
              <a:buFont typeface="Oswald"/>
              <a:buChar char="●"/>
            </a:pPr>
            <a:r>
              <a:rPr lang="en" sz="1600">
                <a:latin typeface="Oswald"/>
                <a:ea typeface="Oswald"/>
                <a:cs typeface="Oswald"/>
                <a:sym typeface="Oswald"/>
              </a:rPr>
              <a:t>In recent years, deep learning has been used in image classification, object tracking, pose estimation, text detection and recognition, visual saliency detection, action recognition and scene labeling. </a:t>
            </a:r>
            <a:endParaRPr sz="1600">
              <a:latin typeface="Oswald"/>
              <a:ea typeface="Oswald"/>
              <a:cs typeface="Oswald"/>
              <a:sym typeface="Oswald"/>
            </a:endParaRPr>
          </a:p>
          <a:p>
            <a:pPr indent="-330200" lvl="0" marL="457200" rtl="0" algn="just">
              <a:lnSpc>
                <a:spcPct val="115000"/>
              </a:lnSpc>
              <a:spcBef>
                <a:spcPts val="0"/>
              </a:spcBef>
              <a:spcAft>
                <a:spcPts val="0"/>
              </a:spcAft>
              <a:buSzPts val="1600"/>
              <a:buFont typeface="Oswald"/>
              <a:buChar char="●"/>
            </a:pPr>
            <a:r>
              <a:rPr lang="en" sz="1600">
                <a:latin typeface="Oswald"/>
                <a:ea typeface="Oswald"/>
                <a:cs typeface="Oswald"/>
                <a:sym typeface="Oswald"/>
              </a:rPr>
              <a:t>Among different type of models, Convolutional neural networks has been demonstrated high performance on image classification. </a:t>
            </a:r>
            <a:endParaRPr sz="1600">
              <a:latin typeface="Oswald"/>
              <a:ea typeface="Oswald"/>
              <a:cs typeface="Oswald"/>
              <a:sym typeface="Oswald"/>
            </a:endParaRPr>
          </a:p>
          <a:p>
            <a:pPr indent="-330200" lvl="0" marL="457200" rtl="0" algn="just">
              <a:lnSpc>
                <a:spcPct val="115000"/>
              </a:lnSpc>
              <a:spcBef>
                <a:spcPts val="0"/>
              </a:spcBef>
              <a:spcAft>
                <a:spcPts val="0"/>
              </a:spcAft>
              <a:buSzPts val="1600"/>
              <a:buFont typeface="Oswald"/>
              <a:buChar char="●"/>
            </a:pPr>
            <a:r>
              <a:rPr lang="en" sz="1600">
                <a:latin typeface="Oswald"/>
                <a:ea typeface="Oswald"/>
                <a:cs typeface="Oswald"/>
                <a:sym typeface="Oswald"/>
              </a:rPr>
              <a:t>In this paper we builded a simple Convolutional neural network on image classification. </a:t>
            </a:r>
            <a:endParaRPr sz="1600">
              <a:latin typeface="Oswald"/>
              <a:ea typeface="Oswald"/>
              <a:cs typeface="Oswald"/>
              <a:sym typeface="Oswald"/>
            </a:endParaRPr>
          </a:p>
          <a:p>
            <a:pPr indent="-330200" lvl="0" marL="457200" rtl="0" algn="just">
              <a:lnSpc>
                <a:spcPct val="115000"/>
              </a:lnSpc>
              <a:spcBef>
                <a:spcPts val="0"/>
              </a:spcBef>
              <a:spcAft>
                <a:spcPts val="0"/>
              </a:spcAft>
              <a:buSzPts val="1600"/>
              <a:buFont typeface="Oswald"/>
              <a:buChar char="●"/>
            </a:pPr>
            <a:r>
              <a:rPr lang="en" sz="1600">
                <a:latin typeface="Oswald"/>
                <a:ea typeface="Oswald"/>
                <a:cs typeface="Oswald"/>
                <a:sym typeface="Oswald"/>
              </a:rPr>
              <a:t>On the basis of the Convolutional neural network, we also analyzed different methods of learning rate set and different optimization algorithm of solving the optimal parameters of the influence on image classification.</a:t>
            </a:r>
            <a:endParaRPr sz="1600">
              <a:latin typeface="Oswald"/>
              <a:ea typeface="Oswald"/>
              <a:cs typeface="Oswald"/>
              <a:sym typeface="Oswald"/>
            </a:endParaRPr>
          </a:p>
          <a:p>
            <a:pPr indent="0" lvl="0" marL="0" rtl="0" algn="just">
              <a:lnSpc>
                <a:spcPct val="115000"/>
              </a:lnSpc>
              <a:spcBef>
                <a:spcPts val="0"/>
              </a:spcBef>
              <a:spcAft>
                <a:spcPts val="0"/>
              </a:spcAft>
              <a:buNone/>
            </a:pPr>
            <a:r>
              <a:t/>
            </a:r>
            <a:endParaRPr sz="1600">
              <a:latin typeface="Oswald"/>
              <a:ea typeface="Oswald"/>
              <a:cs typeface="Oswald"/>
              <a:sym typeface="Oswald"/>
            </a:endParaRPr>
          </a:p>
          <a:p>
            <a:pPr indent="0" lvl="0" marL="0" rtl="0" algn="l">
              <a:lnSpc>
                <a:spcPct val="115000"/>
              </a:lnSpc>
              <a:spcBef>
                <a:spcPts val="0"/>
              </a:spcBef>
              <a:spcAft>
                <a:spcPts val="0"/>
              </a:spcAft>
              <a:buNone/>
            </a:pPr>
            <a:r>
              <a:rPr lang="en" sz="1600">
                <a:solidFill>
                  <a:srgbClr val="A4C2F4"/>
                </a:solidFill>
                <a:latin typeface="Oswald"/>
                <a:ea typeface="Oswald"/>
                <a:cs typeface="Oswald"/>
                <a:sym typeface="Oswald"/>
              </a:rPr>
              <a:t>URL: </a:t>
            </a:r>
            <a:r>
              <a:rPr lang="en" sz="1600" u="sng">
                <a:solidFill>
                  <a:schemeClr val="hlink"/>
                </a:solidFill>
                <a:latin typeface="Oswald"/>
                <a:ea typeface="Oswald"/>
                <a:cs typeface="Oswald"/>
                <a:sym typeface="Oswald"/>
                <a:hlinkClick r:id="rId3"/>
              </a:rPr>
              <a:t>https://ieeexplore.ieee.org/stamp/stamp.jsp?tp=&amp;arnumber=8078730&amp;isnumber=8078675</a:t>
            </a:r>
            <a:endParaRPr sz="1600">
              <a:solidFill>
                <a:srgbClr val="A4C2F4"/>
              </a:solidFill>
              <a:latin typeface="Oswald"/>
              <a:ea typeface="Oswald"/>
              <a:cs typeface="Oswald"/>
              <a:sym typeface="Oswald"/>
            </a:endParaRPr>
          </a:p>
          <a:p>
            <a:pPr indent="0" lvl="0" marL="457200" rtl="0" algn="l">
              <a:lnSpc>
                <a:spcPct val="115000"/>
              </a:lnSpc>
              <a:spcBef>
                <a:spcPts val="0"/>
              </a:spcBef>
              <a:spcAft>
                <a:spcPts val="0"/>
              </a:spcAft>
              <a:buNone/>
            </a:pPr>
            <a:r>
              <a:t/>
            </a:r>
            <a:endParaRPr b="1" sz="1500">
              <a:latin typeface="Oswald"/>
              <a:ea typeface="Oswald"/>
              <a:cs typeface="Oswald"/>
              <a:sym typeface="Oswald"/>
            </a:endParaRPr>
          </a:p>
          <a:p>
            <a:pPr indent="0" lvl="0" marL="457200" rtl="0" algn="l">
              <a:lnSpc>
                <a:spcPct val="115000"/>
              </a:lnSpc>
              <a:spcBef>
                <a:spcPts val="0"/>
              </a:spcBef>
              <a:spcAft>
                <a:spcPts val="0"/>
              </a:spcAft>
              <a:buNone/>
            </a:pPr>
            <a:r>
              <a:t/>
            </a:r>
            <a:endParaRPr b="1" sz="1500">
              <a:latin typeface="Oswald"/>
              <a:ea typeface="Oswald"/>
              <a:cs typeface="Oswald"/>
              <a:sym typeface="Oswald"/>
            </a:endParaRPr>
          </a:p>
          <a:p>
            <a:pPr indent="0" lvl="0" marL="457200" rtl="0" algn="l">
              <a:lnSpc>
                <a:spcPct val="115000"/>
              </a:lnSpc>
              <a:spcBef>
                <a:spcPts val="0"/>
              </a:spcBef>
              <a:spcAft>
                <a:spcPts val="0"/>
              </a:spcAft>
              <a:buNone/>
            </a:pPr>
            <a:r>
              <a:t/>
            </a:r>
            <a:endParaRPr sz="1500">
              <a:latin typeface="Oswald"/>
              <a:ea typeface="Oswald"/>
              <a:cs typeface="Oswald"/>
              <a:sym typeface="Oswald"/>
            </a:endParaRPr>
          </a:p>
          <a:p>
            <a:pPr indent="0" lvl="0" marL="457200" rtl="0" algn="l">
              <a:lnSpc>
                <a:spcPct val="115000"/>
              </a:lnSpc>
              <a:spcBef>
                <a:spcPts val="0"/>
              </a:spcBef>
              <a:spcAft>
                <a:spcPts val="0"/>
              </a:spcAft>
              <a:buNone/>
            </a:pPr>
            <a:r>
              <a:t/>
            </a:r>
            <a:endParaRPr sz="1500">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176850" y="1117275"/>
            <a:ext cx="29223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Introduction</a:t>
            </a:r>
            <a:endParaRPr/>
          </a:p>
        </p:txBody>
      </p:sp>
      <p:sp>
        <p:nvSpPr>
          <p:cNvPr id="94" name="Google Shape;94;p19"/>
          <p:cNvSpPr txBox="1"/>
          <p:nvPr>
            <p:ph idx="1" type="body"/>
          </p:nvPr>
        </p:nvSpPr>
        <p:spPr>
          <a:xfrm>
            <a:off x="2904075" y="468975"/>
            <a:ext cx="5797200" cy="1716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latin typeface="Oswald"/>
                <a:ea typeface="Oswald"/>
                <a:cs typeface="Oswald"/>
                <a:sym typeface="Oswald"/>
              </a:rPr>
              <a:t>Designing a Convolutional neural network that will be a fully capable of classifying images of waste products as either organic or recyclable. </a:t>
            </a:r>
            <a:endParaRPr>
              <a:latin typeface="Oswald"/>
              <a:ea typeface="Oswald"/>
              <a:cs typeface="Oswald"/>
              <a:sym typeface="Oswald"/>
            </a:endParaRPr>
          </a:p>
          <a:p>
            <a:pPr indent="0" lvl="0" marL="0" rtl="0" algn="just">
              <a:lnSpc>
                <a:spcPct val="115000"/>
              </a:lnSpc>
              <a:spcBef>
                <a:spcPts val="0"/>
              </a:spcBef>
              <a:spcAft>
                <a:spcPts val="0"/>
              </a:spcAft>
              <a:buNone/>
            </a:pPr>
            <a:r>
              <a:rPr lang="en">
                <a:latin typeface="Oswald"/>
                <a:ea typeface="Oswald"/>
                <a:cs typeface="Oswald"/>
                <a:sym typeface="Oswald"/>
              </a:rPr>
              <a:t>In final step would be to integrate this with an IoT </a:t>
            </a:r>
            <a:r>
              <a:rPr lang="en">
                <a:latin typeface="Oswald"/>
                <a:ea typeface="Oswald"/>
                <a:cs typeface="Oswald"/>
                <a:sym typeface="Oswald"/>
              </a:rPr>
              <a:t>platform</a:t>
            </a:r>
            <a:r>
              <a:rPr lang="en">
                <a:latin typeface="Oswald"/>
                <a:ea typeface="Oswald"/>
                <a:cs typeface="Oswald"/>
                <a:sym typeface="Oswald"/>
              </a:rPr>
              <a:t>.</a:t>
            </a:r>
            <a:endParaRPr>
              <a:latin typeface="Oswald"/>
              <a:ea typeface="Oswald"/>
              <a:cs typeface="Oswald"/>
              <a:sym typeface="Oswald"/>
            </a:endParaRPr>
          </a:p>
        </p:txBody>
      </p:sp>
      <p:pic>
        <p:nvPicPr>
          <p:cNvPr id="95" name="Google Shape;95;p19"/>
          <p:cNvPicPr preferRelativeResize="0"/>
          <p:nvPr/>
        </p:nvPicPr>
        <p:blipFill>
          <a:blip r:embed="rId3">
            <a:alphaModFix/>
          </a:blip>
          <a:stretch>
            <a:fillRect/>
          </a:stretch>
        </p:blipFill>
        <p:spPr>
          <a:xfrm>
            <a:off x="880238" y="2419350"/>
            <a:ext cx="7383525" cy="2409850"/>
          </a:xfrm>
          <a:prstGeom prst="rect">
            <a:avLst/>
          </a:prstGeom>
          <a:noFill/>
          <a:ln>
            <a:noFill/>
          </a:ln>
        </p:spPr>
      </p:pic>
      <p:cxnSp>
        <p:nvCxnSpPr>
          <p:cNvPr id="96" name="Google Shape;96;p19"/>
          <p:cNvCxnSpPr/>
          <p:nvPr/>
        </p:nvCxnSpPr>
        <p:spPr>
          <a:xfrm>
            <a:off x="2736525" y="323175"/>
            <a:ext cx="10800" cy="1794600"/>
          </a:xfrm>
          <a:prstGeom prst="straightConnector1">
            <a:avLst/>
          </a:prstGeom>
          <a:noFill/>
          <a:ln cap="flat" cmpd="sng" w="38100">
            <a:solidFill>
              <a:schemeClr val="accent5"/>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3200"/>
              <a:t>Tools and Software used</a:t>
            </a:r>
            <a:endParaRPr sz="3200"/>
          </a:p>
        </p:txBody>
      </p:sp>
      <p:sp>
        <p:nvSpPr>
          <p:cNvPr id="102" name="Google Shape;102;p20"/>
          <p:cNvSpPr txBox="1"/>
          <p:nvPr>
            <p:ph idx="1" type="body"/>
          </p:nvPr>
        </p:nvSpPr>
        <p:spPr>
          <a:xfrm>
            <a:off x="311700" y="1457275"/>
            <a:ext cx="8520600" cy="2358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Oswald"/>
              <a:buChar char="ー"/>
            </a:pPr>
            <a:r>
              <a:rPr lang="en">
                <a:latin typeface="Oswald"/>
                <a:ea typeface="Oswald"/>
                <a:cs typeface="Oswald"/>
                <a:sym typeface="Oswald"/>
              </a:rPr>
              <a:t>Python (language used)</a:t>
            </a:r>
            <a:endParaRPr>
              <a:latin typeface="Oswald"/>
              <a:ea typeface="Oswald"/>
              <a:cs typeface="Oswald"/>
              <a:sym typeface="Oswald"/>
            </a:endParaRPr>
          </a:p>
          <a:p>
            <a:pPr indent="-342900" lvl="0" marL="457200" rtl="0" algn="l">
              <a:lnSpc>
                <a:spcPct val="115000"/>
              </a:lnSpc>
              <a:spcBef>
                <a:spcPts val="0"/>
              </a:spcBef>
              <a:spcAft>
                <a:spcPts val="0"/>
              </a:spcAft>
              <a:buSzPts val="1800"/>
              <a:buFont typeface="Oswald"/>
              <a:buChar char="ー"/>
            </a:pPr>
            <a:r>
              <a:rPr lang="en">
                <a:latin typeface="Oswald"/>
                <a:ea typeface="Oswald"/>
                <a:cs typeface="Oswald"/>
                <a:sym typeface="Oswald"/>
              </a:rPr>
              <a:t>Kaggle (Training data - </a:t>
            </a:r>
            <a:r>
              <a:rPr lang="en" u="sng">
                <a:solidFill>
                  <a:schemeClr val="accent5"/>
                </a:solidFill>
                <a:latin typeface="Oswald"/>
                <a:ea typeface="Oswald"/>
                <a:cs typeface="Oswald"/>
                <a:sym typeface="Oswald"/>
                <a:hlinkClick r:id="rId3"/>
              </a:rPr>
              <a:t>https://www.kaggle.com/techsash/waste-classification-data</a:t>
            </a:r>
            <a:r>
              <a:rPr lang="en">
                <a:latin typeface="Oswald"/>
                <a:ea typeface="Oswald"/>
                <a:cs typeface="Oswald"/>
                <a:sym typeface="Oswald"/>
              </a:rPr>
              <a:t> )</a:t>
            </a:r>
            <a:endParaRPr>
              <a:latin typeface="Oswald"/>
              <a:ea typeface="Oswald"/>
              <a:cs typeface="Oswald"/>
              <a:sym typeface="Oswald"/>
            </a:endParaRPr>
          </a:p>
          <a:p>
            <a:pPr indent="-342900" lvl="0" marL="457200" rtl="0" algn="l">
              <a:lnSpc>
                <a:spcPct val="115000"/>
              </a:lnSpc>
              <a:spcBef>
                <a:spcPts val="0"/>
              </a:spcBef>
              <a:spcAft>
                <a:spcPts val="0"/>
              </a:spcAft>
              <a:buSzPts val="1800"/>
              <a:buFont typeface="Oswald"/>
              <a:buChar char="ー"/>
            </a:pPr>
            <a:r>
              <a:rPr lang="en">
                <a:latin typeface="Oswald"/>
                <a:ea typeface="Oswald"/>
                <a:cs typeface="Oswald"/>
                <a:sym typeface="Oswald"/>
              </a:rPr>
              <a:t>Tensorflow (open source platform for machine learning)</a:t>
            </a:r>
            <a:endParaRPr>
              <a:latin typeface="Oswald"/>
              <a:ea typeface="Oswald"/>
              <a:cs typeface="Oswald"/>
              <a:sym typeface="Oswald"/>
            </a:endParaRPr>
          </a:p>
          <a:p>
            <a:pPr indent="-342900" lvl="0" marL="457200" rtl="0" algn="l">
              <a:lnSpc>
                <a:spcPct val="115000"/>
              </a:lnSpc>
              <a:spcBef>
                <a:spcPts val="0"/>
              </a:spcBef>
              <a:spcAft>
                <a:spcPts val="0"/>
              </a:spcAft>
              <a:buSzPts val="1800"/>
              <a:buFont typeface="Oswald"/>
              <a:buChar char="ー"/>
            </a:pPr>
            <a:r>
              <a:rPr lang="en">
                <a:latin typeface="Oswald"/>
                <a:ea typeface="Oswald"/>
                <a:cs typeface="Oswald"/>
                <a:sym typeface="Oswald"/>
              </a:rPr>
              <a:t>Tensorboard (visualization toolkit integrating tensorflow)</a:t>
            </a:r>
            <a:endParaRPr>
              <a:latin typeface="Oswald"/>
              <a:ea typeface="Oswald"/>
              <a:cs typeface="Oswald"/>
              <a:sym typeface="Oswald"/>
            </a:endParaRPr>
          </a:p>
          <a:p>
            <a:pPr indent="-342900" lvl="0" marL="457200" rtl="0" algn="l">
              <a:lnSpc>
                <a:spcPct val="115000"/>
              </a:lnSpc>
              <a:spcBef>
                <a:spcPts val="0"/>
              </a:spcBef>
              <a:spcAft>
                <a:spcPts val="0"/>
              </a:spcAft>
              <a:buSzPts val="1800"/>
              <a:buFont typeface="Oswald"/>
              <a:buChar char="ー"/>
            </a:pPr>
            <a:r>
              <a:rPr lang="en">
                <a:latin typeface="Oswald"/>
                <a:ea typeface="Oswald"/>
                <a:cs typeface="Oswald"/>
                <a:sym typeface="Oswald"/>
              </a:rPr>
              <a:t>Google Colab (google’s cloud platform with high compute including GPUs)</a:t>
            </a:r>
            <a:endParaRPr>
              <a:latin typeface="Oswald"/>
              <a:ea typeface="Oswald"/>
              <a:cs typeface="Oswald"/>
              <a:sym typeface="Oswald"/>
            </a:endParaRPr>
          </a:p>
          <a:p>
            <a:pPr indent="-342900" lvl="0" marL="457200" rtl="0" algn="l">
              <a:lnSpc>
                <a:spcPct val="115000"/>
              </a:lnSpc>
              <a:spcBef>
                <a:spcPts val="0"/>
              </a:spcBef>
              <a:spcAft>
                <a:spcPts val="0"/>
              </a:spcAft>
              <a:buSzPts val="1800"/>
              <a:buFont typeface="Oswald"/>
              <a:buChar char="ー"/>
            </a:pPr>
            <a:r>
              <a:rPr lang="en">
                <a:latin typeface="Oswald"/>
                <a:ea typeface="Oswald"/>
                <a:cs typeface="Oswald"/>
                <a:sym typeface="Oswald"/>
              </a:rPr>
              <a:t>Visual Studio Code (text editor for local machine)</a:t>
            </a:r>
            <a:endParaRPr>
              <a:latin typeface="Oswald"/>
              <a:ea typeface="Oswald"/>
              <a:cs typeface="Oswald"/>
              <a:sym typeface="Oswald"/>
            </a:endParaRPr>
          </a:p>
          <a:p>
            <a:pPr indent="-342900" lvl="0" marL="457200" rtl="0" algn="l">
              <a:lnSpc>
                <a:spcPct val="115000"/>
              </a:lnSpc>
              <a:spcBef>
                <a:spcPts val="0"/>
              </a:spcBef>
              <a:spcAft>
                <a:spcPts val="0"/>
              </a:spcAft>
              <a:buSzPts val="1800"/>
              <a:buFont typeface="Oswald"/>
              <a:buChar char="ー"/>
            </a:pPr>
            <a:r>
              <a:rPr lang="en">
                <a:latin typeface="Oswald"/>
                <a:ea typeface="Oswald"/>
                <a:cs typeface="Oswald"/>
                <a:sym typeface="Oswald"/>
              </a:rPr>
              <a:t>GitHub (version control)</a:t>
            </a:r>
            <a:endParaRPr>
              <a:latin typeface="Oswald"/>
              <a:ea typeface="Oswald"/>
              <a:cs typeface="Oswald"/>
              <a:sym typeface="Oswald"/>
            </a:endParaRPr>
          </a:p>
          <a:p>
            <a:pPr indent="0" lvl="0" marL="0" rtl="0" algn="l">
              <a:lnSpc>
                <a:spcPct val="115000"/>
              </a:lnSpc>
              <a:spcBef>
                <a:spcPts val="0"/>
              </a:spcBef>
              <a:spcAft>
                <a:spcPts val="0"/>
              </a:spcAft>
              <a:buNone/>
            </a:pPr>
            <a:r>
              <a:t/>
            </a:r>
            <a:endParaRPr>
              <a:latin typeface="Oswald"/>
              <a:ea typeface="Oswald"/>
              <a:cs typeface="Oswald"/>
              <a:sym typeface="Oswald"/>
            </a:endParaRPr>
          </a:p>
        </p:txBody>
      </p:sp>
      <p:pic>
        <p:nvPicPr>
          <p:cNvPr id="103" name="Google Shape;103;p20"/>
          <p:cNvPicPr preferRelativeResize="0"/>
          <p:nvPr/>
        </p:nvPicPr>
        <p:blipFill>
          <a:blip r:embed="rId4">
            <a:alphaModFix/>
          </a:blip>
          <a:stretch>
            <a:fillRect/>
          </a:stretch>
        </p:blipFill>
        <p:spPr>
          <a:xfrm>
            <a:off x="7536850" y="317390"/>
            <a:ext cx="981934" cy="978125"/>
          </a:xfrm>
          <a:prstGeom prst="rect">
            <a:avLst/>
          </a:prstGeom>
          <a:noFill/>
          <a:ln>
            <a:noFill/>
          </a:ln>
        </p:spPr>
      </p:pic>
      <p:pic>
        <p:nvPicPr>
          <p:cNvPr id="104" name="Google Shape;104;p20"/>
          <p:cNvPicPr preferRelativeResize="0"/>
          <p:nvPr/>
        </p:nvPicPr>
        <p:blipFill rotWithShape="1">
          <a:blip r:embed="rId5">
            <a:alphaModFix/>
          </a:blip>
          <a:srcRect b="0" l="22469" r="23554" t="0"/>
          <a:stretch/>
        </p:blipFill>
        <p:spPr>
          <a:xfrm>
            <a:off x="5724449" y="3815275"/>
            <a:ext cx="1108050" cy="1077776"/>
          </a:xfrm>
          <a:prstGeom prst="rect">
            <a:avLst/>
          </a:prstGeom>
          <a:noFill/>
          <a:ln>
            <a:noFill/>
          </a:ln>
        </p:spPr>
      </p:pic>
      <p:pic>
        <p:nvPicPr>
          <p:cNvPr id="105" name="Google Shape;105;p20"/>
          <p:cNvPicPr preferRelativeResize="0"/>
          <p:nvPr/>
        </p:nvPicPr>
        <p:blipFill>
          <a:blip r:embed="rId6">
            <a:alphaModFix/>
          </a:blip>
          <a:stretch>
            <a:fillRect/>
          </a:stretch>
        </p:blipFill>
        <p:spPr>
          <a:xfrm>
            <a:off x="7488925" y="3800149"/>
            <a:ext cx="1077774" cy="1077774"/>
          </a:xfrm>
          <a:prstGeom prst="rect">
            <a:avLst/>
          </a:prstGeom>
          <a:noFill/>
          <a:ln>
            <a:noFill/>
          </a:ln>
        </p:spPr>
      </p:pic>
      <p:pic>
        <p:nvPicPr>
          <p:cNvPr id="106" name="Google Shape;106;p20"/>
          <p:cNvPicPr preferRelativeResize="0"/>
          <p:nvPr/>
        </p:nvPicPr>
        <p:blipFill>
          <a:blip r:embed="rId7">
            <a:alphaModFix/>
          </a:blip>
          <a:stretch>
            <a:fillRect/>
          </a:stretch>
        </p:blipFill>
        <p:spPr>
          <a:xfrm>
            <a:off x="562150" y="3744563"/>
            <a:ext cx="1219200" cy="1219200"/>
          </a:xfrm>
          <a:prstGeom prst="rect">
            <a:avLst/>
          </a:prstGeom>
          <a:noFill/>
          <a:ln>
            <a:noFill/>
          </a:ln>
        </p:spPr>
      </p:pic>
      <p:pic>
        <p:nvPicPr>
          <p:cNvPr id="107" name="Google Shape;107;p20"/>
          <p:cNvPicPr preferRelativeResize="0"/>
          <p:nvPr/>
        </p:nvPicPr>
        <p:blipFill>
          <a:blip r:embed="rId8">
            <a:alphaModFix/>
          </a:blip>
          <a:stretch>
            <a:fillRect/>
          </a:stretch>
        </p:blipFill>
        <p:spPr>
          <a:xfrm>
            <a:off x="562150" y="196838"/>
            <a:ext cx="1219200" cy="1219200"/>
          </a:xfrm>
          <a:prstGeom prst="rect">
            <a:avLst/>
          </a:prstGeom>
          <a:noFill/>
          <a:ln>
            <a:noFill/>
          </a:ln>
        </p:spPr>
      </p:pic>
      <p:pic>
        <p:nvPicPr>
          <p:cNvPr id="108" name="Google Shape;108;p20"/>
          <p:cNvPicPr preferRelativeResize="0"/>
          <p:nvPr/>
        </p:nvPicPr>
        <p:blipFill>
          <a:blip r:embed="rId9">
            <a:alphaModFix/>
          </a:blip>
          <a:stretch>
            <a:fillRect/>
          </a:stretch>
        </p:blipFill>
        <p:spPr>
          <a:xfrm>
            <a:off x="2382925" y="3865111"/>
            <a:ext cx="2532550" cy="978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284570" y="315625"/>
            <a:ext cx="8168700" cy="53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Software Working Flow </a:t>
            </a:r>
            <a:endParaRPr>
              <a:solidFill>
                <a:srgbClr val="FF0000"/>
              </a:solidFill>
            </a:endParaRPr>
          </a:p>
        </p:txBody>
      </p:sp>
      <p:pic>
        <p:nvPicPr>
          <p:cNvPr id="114" name="Google Shape;114;p21"/>
          <p:cNvPicPr preferRelativeResize="0"/>
          <p:nvPr/>
        </p:nvPicPr>
        <p:blipFill>
          <a:blip r:embed="rId3">
            <a:alphaModFix/>
          </a:blip>
          <a:stretch>
            <a:fillRect/>
          </a:stretch>
        </p:blipFill>
        <p:spPr>
          <a:xfrm>
            <a:off x="696050" y="1057100"/>
            <a:ext cx="1847551" cy="1275080"/>
          </a:xfrm>
          <a:prstGeom prst="rect">
            <a:avLst/>
          </a:prstGeom>
          <a:noFill/>
          <a:ln>
            <a:noFill/>
          </a:ln>
        </p:spPr>
      </p:pic>
      <p:pic>
        <p:nvPicPr>
          <p:cNvPr id="115" name="Google Shape;115;p21"/>
          <p:cNvPicPr preferRelativeResize="0"/>
          <p:nvPr/>
        </p:nvPicPr>
        <p:blipFill>
          <a:blip r:embed="rId4">
            <a:alphaModFix/>
          </a:blip>
          <a:stretch>
            <a:fillRect/>
          </a:stretch>
        </p:blipFill>
        <p:spPr>
          <a:xfrm>
            <a:off x="3445149" y="1022137"/>
            <a:ext cx="1847550" cy="1344994"/>
          </a:xfrm>
          <a:prstGeom prst="rect">
            <a:avLst/>
          </a:prstGeom>
          <a:noFill/>
          <a:ln>
            <a:noFill/>
          </a:ln>
        </p:spPr>
      </p:pic>
      <p:pic>
        <p:nvPicPr>
          <p:cNvPr id="116" name="Google Shape;116;p21"/>
          <p:cNvPicPr preferRelativeResize="0"/>
          <p:nvPr/>
        </p:nvPicPr>
        <p:blipFill>
          <a:blip r:embed="rId5">
            <a:alphaModFix/>
          </a:blip>
          <a:stretch>
            <a:fillRect/>
          </a:stretch>
        </p:blipFill>
        <p:spPr>
          <a:xfrm>
            <a:off x="6194250" y="1022125"/>
            <a:ext cx="2128032" cy="1345001"/>
          </a:xfrm>
          <a:prstGeom prst="rect">
            <a:avLst/>
          </a:prstGeom>
          <a:noFill/>
          <a:ln>
            <a:noFill/>
          </a:ln>
        </p:spPr>
      </p:pic>
      <p:pic>
        <p:nvPicPr>
          <p:cNvPr id="117" name="Google Shape;117;p21"/>
          <p:cNvPicPr preferRelativeResize="0"/>
          <p:nvPr/>
        </p:nvPicPr>
        <p:blipFill>
          <a:blip r:embed="rId6">
            <a:alphaModFix/>
          </a:blip>
          <a:stretch>
            <a:fillRect/>
          </a:stretch>
        </p:blipFill>
        <p:spPr>
          <a:xfrm>
            <a:off x="5013100" y="3040926"/>
            <a:ext cx="1784403" cy="1407799"/>
          </a:xfrm>
          <a:prstGeom prst="rect">
            <a:avLst/>
          </a:prstGeom>
          <a:noFill/>
          <a:ln>
            <a:noFill/>
          </a:ln>
        </p:spPr>
      </p:pic>
      <p:pic>
        <p:nvPicPr>
          <p:cNvPr id="118" name="Google Shape;118;p21"/>
          <p:cNvPicPr preferRelativeResize="0"/>
          <p:nvPr/>
        </p:nvPicPr>
        <p:blipFill>
          <a:blip r:embed="rId7">
            <a:alphaModFix/>
          </a:blip>
          <a:stretch>
            <a:fillRect/>
          </a:stretch>
        </p:blipFill>
        <p:spPr>
          <a:xfrm>
            <a:off x="1629175" y="3040925"/>
            <a:ext cx="1847698" cy="1407913"/>
          </a:xfrm>
          <a:prstGeom prst="rect">
            <a:avLst/>
          </a:prstGeom>
          <a:noFill/>
          <a:ln>
            <a:noFill/>
          </a:ln>
        </p:spPr>
      </p:pic>
      <p:cxnSp>
        <p:nvCxnSpPr>
          <p:cNvPr id="119" name="Google Shape;119;p21"/>
          <p:cNvCxnSpPr>
            <a:stCxn id="114" idx="3"/>
            <a:endCxn id="115" idx="1"/>
          </p:cNvCxnSpPr>
          <p:nvPr/>
        </p:nvCxnSpPr>
        <p:spPr>
          <a:xfrm>
            <a:off x="2543601" y="1694640"/>
            <a:ext cx="901500" cy="0"/>
          </a:xfrm>
          <a:prstGeom prst="straightConnector1">
            <a:avLst/>
          </a:prstGeom>
          <a:noFill/>
          <a:ln cap="flat" cmpd="sng" w="38100">
            <a:solidFill>
              <a:srgbClr val="EFDC4E"/>
            </a:solidFill>
            <a:prstDash val="solid"/>
            <a:round/>
            <a:headEnd len="med" w="med" type="none"/>
            <a:tailEnd len="med" w="med" type="triangle"/>
          </a:ln>
        </p:spPr>
      </p:cxnSp>
      <p:cxnSp>
        <p:nvCxnSpPr>
          <p:cNvPr id="120" name="Google Shape;120;p21"/>
          <p:cNvCxnSpPr/>
          <p:nvPr/>
        </p:nvCxnSpPr>
        <p:spPr>
          <a:xfrm>
            <a:off x="5292701" y="1694615"/>
            <a:ext cx="901500" cy="0"/>
          </a:xfrm>
          <a:prstGeom prst="straightConnector1">
            <a:avLst/>
          </a:prstGeom>
          <a:noFill/>
          <a:ln cap="flat" cmpd="sng" w="38100">
            <a:solidFill>
              <a:srgbClr val="EFDC4E"/>
            </a:solidFill>
            <a:prstDash val="solid"/>
            <a:round/>
            <a:headEnd len="med" w="med" type="none"/>
            <a:tailEnd len="med" w="med" type="triangle"/>
          </a:ln>
        </p:spPr>
      </p:cxnSp>
      <p:cxnSp>
        <p:nvCxnSpPr>
          <p:cNvPr id="121" name="Google Shape;121;p21"/>
          <p:cNvCxnSpPr>
            <a:stCxn id="116" idx="3"/>
            <a:endCxn id="117" idx="3"/>
          </p:cNvCxnSpPr>
          <p:nvPr/>
        </p:nvCxnSpPr>
        <p:spPr>
          <a:xfrm flipH="1">
            <a:off x="6797382" y="1694625"/>
            <a:ext cx="1524900" cy="2050200"/>
          </a:xfrm>
          <a:prstGeom prst="bentConnector3">
            <a:avLst>
              <a:gd fmla="val -15616" name="adj1"/>
            </a:avLst>
          </a:prstGeom>
          <a:noFill/>
          <a:ln cap="flat" cmpd="sng" w="38100">
            <a:solidFill>
              <a:srgbClr val="EFDC4E"/>
            </a:solidFill>
            <a:prstDash val="solid"/>
            <a:round/>
            <a:headEnd len="med" w="med" type="none"/>
            <a:tailEnd len="med" w="med" type="triangle"/>
          </a:ln>
        </p:spPr>
      </p:cxnSp>
      <p:sp>
        <p:nvSpPr>
          <p:cNvPr id="122" name="Google Shape;122;p21"/>
          <p:cNvSpPr txBox="1"/>
          <p:nvPr/>
        </p:nvSpPr>
        <p:spPr>
          <a:xfrm>
            <a:off x="869525" y="2396250"/>
            <a:ext cx="15006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Import the images</a:t>
            </a:r>
            <a:endParaRPr>
              <a:solidFill>
                <a:srgbClr val="FFFFFF"/>
              </a:solidFill>
              <a:latin typeface="Oswald"/>
              <a:ea typeface="Oswald"/>
              <a:cs typeface="Oswald"/>
              <a:sym typeface="Oswald"/>
            </a:endParaRPr>
          </a:p>
        </p:txBody>
      </p:sp>
      <p:sp>
        <p:nvSpPr>
          <p:cNvPr id="123" name="Google Shape;123;p21"/>
          <p:cNvSpPr txBox="1"/>
          <p:nvPr/>
        </p:nvSpPr>
        <p:spPr>
          <a:xfrm>
            <a:off x="3618625" y="2390513"/>
            <a:ext cx="15006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Data preprocessing</a:t>
            </a:r>
            <a:endParaRPr>
              <a:solidFill>
                <a:srgbClr val="FFFFFF"/>
              </a:solidFill>
              <a:latin typeface="Oswald"/>
              <a:ea typeface="Oswald"/>
              <a:cs typeface="Oswald"/>
              <a:sym typeface="Oswald"/>
            </a:endParaRPr>
          </a:p>
        </p:txBody>
      </p:sp>
      <p:sp>
        <p:nvSpPr>
          <p:cNvPr id="124" name="Google Shape;124;p21"/>
          <p:cNvSpPr txBox="1"/>
          <p:nvPr/>
        </p:nvSpPr>
        <p:spPr>
          <a:xfrm>
            <a:off x="1716025" y="4524925"/>
            <a:ext cx="16740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Evaluating the model</a:t>
            </a:r>
            <a:endParaRPr>
              <a:solidFill>
                <a:srgbClr val="FFFFFF"/>
              </a:solidFill>
              <a:latin typeface="Oswald"/>
              <a:ea typeface="Oswald"/>
              <a:cs typeface="Oswald"/>
              <a:sym typeface="Oswald"/>
            </a:endParaRPr>
          </a:p>
        </p:txBody>
      </p:sp>
      <p:sp>
        <p:nvSpPr>
          <p:cNvPr id="125" name="Google Shape;125;p21"/>
          <p:cNvSpPr txBox="1"/>
          <p:nvPr/>
        </p:nvSpPr>
        <p:spPr>
          <a:xfrm>
            <a:off x="5068300" y="4524925"/>
            <a:ext cx="16740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Training the model</a:t>
            </a:r>
            <a:endParaRPr>
              <a:solidFill>
                <a:srgbClr val="FFFFFF"/>
              </a:solidFill>
              <a:latin typeface="Oswald"/>
              <a:ea typeface="Oswald"/>
              <a:cs typeface="Oswald"/>
              <a:sym typeface="Oswald"/>
            </a:endParaRPr>
          </a:p>
        </p:txBody>
      </p:sp>
      <p:sp>
        <p:nvSpPr>
          <p:cNvPr id="126" name="Google Shape;126;p21"/>
          <p:cNvSpPr txBox="1"/>
          <p:nvPr/>
        </p:nvSpPr>
        <p:spPr>
          <a:xfrm>
            <a:off x="6334413" y="2396250"/>
            <a:ext cx="1847700" cy="3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Oswald"/>
                <a:ea typeface="Oswald"/>
                <a:cs typeface="Oswald"/>
                <a:sym typeface="Oswald"/>
              </a:rPr>
              <a:t>Building the model</a:t>
            </a:r>
            <a:endParaRPr>
              <a:solidFill>
                <a:srgbClr val="FFFFFF"/>
              </a:solidFill>
              <a:latin typeface="Oswald"/>
              <a:ea typeface="Oswald"/>
              <a:cs typeface="Oswald"/>
              <a:sym typeface="Oswald"/>
            </a:endParaRPr>
          </a:p>
        </p:txBody>
      </p:sp>
      <p:cxnSp>
        <p:nvCxnSpPr>
          <p:cNvPr id="127" name="Google Shape;127;p21"/>
          <p:cNvCxnSpPr>
            <a:stCxn id="117" idx="1"/>
            <a:endCxn id="118" idx="3"/>
          </p:cNvCxnSpPr>
          <p:nvPr/>
        </p:nvCxnSpPr>
        <p:spPr>
          <a:xfrm rot="10800000">
            <a:off x="3476800" y="3744826"/>
            <a:ext cx="1536300" cy="0"/>
          </a:xfrm>
          <a:prstGeom prst="straightConnector1">
            <a:avLst/>
          </a:prstGeom>
          <a:noFill/>
          <a:ln cap="flat" cmpd="sng" w="38100">
            <a:solidFill>
              <a:srgbClr val="EFDC4E"/>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